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257" r:id="rId4"/>
    <p:sldId id="296" r:id="rId5"/>
    <p:sldId id="258" r:id="rId6"/>
    <p:sldId id="301" r:id="rId7"/>
    <p:sldId id="309" r:id="rId8"/>
    <p:sldId id="291" r:id="rId9"/>
    <p:sldId id="310" r:id="rId10"/>
    <p:sldId id="319" r:id="rId11"/>
    <p:sldId id="312" r:id="rId12"/>
    <p:sldId id="292" r:id="rId13"/>
    <p:sldId id="293" r:id="rId14"/>
    <p:sldId id="294" r:id="rId15"/>
    <p:sldId id="299" r:id="rId16"/>
    <p:sldId id="311" r:id="rId17"/>
    <p:sldId id="298" r:id="rId18"/>
    <p:sldId id="303" r:id="rId19"/>
    <p:sldId id="304" r:id="rId20"/>
    <p:sldId id="305" r:id="rId21"/>
    <p:sldId id="306" r:id="rId22"/>
    <p:sldId id="307" r:id="rId23"/>
    <p:sldId id="308" r:id="rId24"/>
    <p:sldId id="313" r:id="rId25"/>
    <p:sldId id="314" r:id="rId26"/>
    <p:sldId id="315" r:id="rId27"/>
    <p:sldId id="316" r:id="rId28"/>
    <p:sldId id="317" r:id="rId29"/>
    <p:sldId id="318" r:id="rId30"/>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28" y="-22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7FB609-4C67-4BA4-A2D5-2ED095C6C46A}" type="datetimeFigureOut">
              <a:rPr lang="ru-RU" smtClean="0"/>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217411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FB609-4C67-4BA4-A2D5-2ED095C6C46A}" type="datetimeFigureOut">
              <a:rPr lang="ru-RU" smtClean="0"/>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388441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5"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FB609-4C67-4BA4-A2D5-2ED095C6C46A}" type="datetimeFigureOut">
              <a:rPr lang="ru-RU" smtClean="0"/>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355533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8954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004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192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345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6920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2984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470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014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FB609-4C67-4BA4-A2D5-2ED095C6C46A}" type="datetimeFigureOut">
              <a:rPr lang="ru-RU" smtClean="0"/>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4251797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227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4945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5"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4519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7FB609-4C67-4BA4-A2D5-2ED095C6C46A}" type="datetimeFigureOut">
              <a:rPr lang="ru-RU" smtClean="0"/>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45574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7FB609-4C67-4BA4-A2D5-2ED095C6C46A}" type="datetimeFigureOut">
              <a:rPr lang="ru-RU" smtClean="0"/>
              <a:t>23.01.2015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262085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7FB609-4C67-4BA4-A2D5-2ED095C6C46A}" type="datetimeFigureOut">
              <a:rPr lang="ru-RU" smtClean="0"/>
              <a:t>23.01.2015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396603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7FB609-4C67-4BA4-A2D5-2ED095C6C46A}" type="datetimeFigureOut">
              <a:rPr lang="ru-RU" smtClean="0"/>
              <a:t>23.01.2015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139814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7FB609-4C67-4BA4-A2D5-2ED095C6C46A}" type="datetimeFigureOut">
              <a:rPr lang="ru-RU" smtClean="0"/>
              <a:t>23.01.2015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139768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7FB609-4C67-4BA4-A2D5-2ED095C6C46A}" type="datetimeFigureOut">
              <a:rPr lang="ru-RU" smtClean="0"/>
              <a:t>23.01.2015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190004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7FB609-4C67-4BA4-A2D5-2ED095C6C46A}" type="datetimeFigureOut">
              <a:rPr lang="ru-RU" smtClean="0"/>
              <a:t>23.01.2015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5F906D-B25E-4CFA-9D45-AB8EB92CF234}" type="slidenum">
              <a:rPr lang="ru-RU" smtClean="0"/>
              <a:t>‹#›</a:t>
            </a:fld>
            <a:endParaRPr lang="ru-RU"/>
          </a:p>
        </p:txBody>
      </p:sp>
    </p:spTree>
    <p:extLst>
      <p:ext uri="{BB962C8B-B14F-4D97-AF65-F5344CB8AC3E}">
        <p14:creationId xmlns:p14="http://schemas.microsoft.com/office/powerpoint/2010/main" val="276957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FB609-4C67-4BA4-A2D5-2ED095C6C46A}" type="datetimeFigureOut">
              <a:rPr lang="ru-RU" smtClean="0"/>
              <a:t>23.01.2015</a:t>
            </a:fld>
            <a:endParaRPr lang="ru-RU"/>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F906D-B25E-4CFA-9D45-AB8EB92CF234}" type="slidenum">
              <a:rPr lang="ru-RU" smtClean="0"/>
              <a:t>‹#›</a:t>
            </a:fld>
            <a:endParaRPr lang="ru-RU"/>
          </a:p>
        </p:txBody>
      </p:sp>
    </p:spTree>
    <p:extLst>
      <p:ext uri="{BB962C8B-B14F-4D97-AF65-F5344CB8AC3E}">
        <p14:creationId xmlns:p14="http://schemas.microsoft.com/office/powerpoint/2010/main" val="248563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FB609-4C67-4BA4-A2D5-2ED095C6C46A}" type="datetimeFigureOut">
              <a:rPr lang="ru-RU">
                <a:solidFill>
                  <a:prstClr val="black">
                    <a:tint val="75000"/>
                  </a:prstClr>
                </a:solidFill>
              </a:rPr>
              <a:pPr/>
              <a:t>23.01.2015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F906D-B25E-4CFA-9D45-AB8EB92CF23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6797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arget="../media/image13.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4.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5.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6.jpeg" Type="http://schemas.openxmlformats.org/officeDocument/2006/relationships/image"/><Relationship Id="rId7" Target="../media/image20.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 Id="rId6" Target="../media/image19.jpeg" Type="http://schemas.openxmlformats.org/officeDocument/2006/relationships/image"/><Relationship Id="rId5" Target="../media/image18.jpeg" Type="http://schemas.openxmlformats.org/officeDocument/2006/relationships/image"/><Relationship Id="rId4" Target="../media/image17.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arget="../media/image22.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 Id="rId4" Target="../media/image23.jpeg" Type="http://schemas.openxmlformats.org/officeDocument/2006/relationships/image"/></Relationships>
</file>

<file path=ppt/slides/_rels/slide17.xml.rels><?xml version="1.0" encoding="UTF-8" standalone="yes" ?><Relationships xmlns="http://schemas.openxmlformats.org/package/2006/relationships"><Relationship Id="rId3" Target="../media/image24.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25.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26.jpeg" Type="http://schemas.openxmlformats.org/officeDocument/2006/relationships/image"/><Relationship Id="rId7" Target="../media/image30.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4" Target="../media/image27.jpe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31.jpeg" Type="http://schemas.openxmlformats.org/officeDocument/2006/relationships/image"/><Relationship Id="rId7" Target="../media/image35.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 Id="rId6" Target="../media/image34.jpeg" Type="http://schemas.openxmlformats.org/officeDocument/2006/relationships/image"/><Relationship Id="rId5" Target="../media/image33.jpeg" Type="http://schemas.openxmlformats.org/officeDocument/2006/relationships/image"/><Relationship Id="rId4" Target="../media/image32.jpeg" Type="http://schemas.openxmlformats.org/officeDocument/2006/relationships/image"/></Relationships>
</file>

<file path=ppt/slides/_rels/slide21.xml.rels><?xml version="1.0" encoding="UTF-8" standalone="yes" ?><Relationships xmlns="http://schemas.openxmlformats.org/package/2006/relationships"><Relationship Id="rId3" Target="../media/image36.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37.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 Id="rId6" Target="../media/image40.jpeg" Type="http://schemas.openxmlformats.org/officeDocument/2006/relationships/image"/><Relationship Id="rId5" Target="../media/image39.jpeg" Type="http://schemas.openxmlformats.org/officeDocument/2006/relationships/image"/><Relationship Id="rId4" Target="../media/image38.jpe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arget="../media/image8.jpeg" Type="http://schemas.openxmlformats.org/officeDocument/2006/relationships/image"/><Relationship Id="rId2" Target="../media/image2.jp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9.jpeg" Type="http://schemas.openxmlformats.org/officeDocument/2006/relationships/image"/><Relationship Id="rId2" Target="../media/image2.jpg" Type="http://schemas.openxmlformats.org/officeDocument/2006/relationships/image"/><Relationship Id="rId1" Target="../slideLayouts/slideLayout13.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r-ktmu\Desktop\I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06000" cy="6859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81192" y="4509120"/>
            <a:ext cx="2044149" cy="553998"/>
          </a:xfrm>
          <a:prstGeom prst="rect">
            <a:avLst/>
          </a:prstGeom>
          <a:noFill/>
        </p:spPr>
        <p:txBody>
          <a:bodyPr wrap="none" rtlCol="0">
            <a:spAutoFit/>
          </a:bodyPr>
          <a:lstStyle/>
          <a:p>
            <a:r>
              <a:rPr lang="tr-TR" sz="3000" b="1" dirty="0" smtClean="0">
                <a:solidFill>
                  <a:srgbClr val="FFFFCC"/>
                </a:solidFill>
                <a:latin typeface="Times New Roman" panose="02020603050405020304" pitchFamily="18" charset="0"/>
                <a:cs typeface="Times New Roman" panose="02020603050405020304" pitchFamily="18" charset="0"/>
              </a:rPr>
              <a:t>2014 - 2015</a:t>
            </a:r>
            <a:endParaRPr lang="ru-RU" sz="3000" b="1"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663595"/>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7523" y="980728"/>
            <a:ext cx="9577064" cy="1200329"/>
          </a:xfrm>
          <a:prstGeom prst="rect">
            <a:avLst/>
          </a:prstGeom>
        </p:spPr>
        <p:txBody>
          <a:bodyPr wrap="square">
            <a:spAutoFit/>
          </a:bodyPr>
          <a:lstStyle/>
          <a:p>
            <a:pPr algn="ctr"/>
            <a:r>
              <a:rPr b="1" dirty="0" lang="tr-TR" smtClean="0" sz="2400">
                <a:solidFill>
                  <a:srgbClr val="002060"/>
                </a:solidFill>
                <a:latin charset="0" pitchFamily="18" typeface="Times New Roman"/>
                <a:cs charset="0" pitchFamily="18" typeface="Times New Roman"/>
              </a:rPr>
              <a:t>MERKEZİ ASYA ÜNİVERSİTELER BİRLİĞİ KURMA AMACIYLA AŞAGIDAKİ YÜKSEK ÖĞRETİM KURUMLARIYLA NİYET MEKTUBU İMZALANMIŞTIR.</a:t>
            </a:r>
          </a:p>
        </p:txBody>
      </p:sp>
      <p:pic>
        <p:nvPicPr>
          <p:cNvPr descr="C:\Users\usr-ktmu\Desktop\Новая папка\20141014_113756.jpg" id="3074"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44"/>
          <a:stretch/>
        </p:blipFill>
        <p:spPr bwMode="auto">
          <a:xfrm>
            <a:off x="5637076" y="2645217"/>
            <a:ext cx="3835281" cy="2890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4488" y="2615421"/>
            <a:ext cx="5292588" cy="3785652"/>
          </a:xfrm>
          <a:prstGeom prst="rect">
            <a:avLst/>
          </a:prstGeom>
          <a:noFill/>
        </p:spPr>
        <p:txBody>
          <a:bodyPr rtlCol="0" wrap="square">
            <a:spAutoFit/>
          </a:bodyPr>
          <a:lstStyle/>
          <a:p>
            <a:pPr defTabSz="914400" eaLnBrk="1" fontAlgn="auto" hangingPunct="1" indent="-342900" latinLnBrk="0" lvl="0" marL="342900" marR="0">
              <a:lnSpc>
                <a:spcPct val="100000"/>
              </a:lnSpc>
              <a:spcBef>
                <a:spcPts val="0"/>
              </a:spcBef>
              <a:spcAft>
                <a:spcPts val="0"/>
              </a:spcAft>
              <a:buClrTx/>
              <a:buSzTx/>
              <a:buFont typeface="+mj-lt"/>
              <a:buAutoNum type="arabicPeriod"/>
              <a:tabLst/>
              <a:defRPr/>
            </a:pPr>
            <a:r>
              <a:rPr dirty="0" kern="0" lang="tr-TR" smtClean="0"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Atatürk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Üniversitesi</a:t>
            </a: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a:p>
            <a:pPr indent="-342900" lvl="0" marL="342900">
              <a:buFont typeface="+mj-lt"/>
              <a:buAutoNum type="arabicPeriod"/>
            </a:pPr>
            <a:r>
              <a:rPr dirty="0" kern="0" lang="tr-TR" smtClean="0"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Kafkas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Üniversitesi</a:t>
            </a: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a:p>
            <a:pPr indent="-342900" lvl="0" marL="342900">
              <a:buFont typeface="+mj-lt"/>
              <a:buAutoNum type="arabicPeriod"/>
            </a:pPr>
            <a:r>
              <a:rPr dirty="0" kern="0" lang="tr-TR" smtClean="0"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Ardahan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Üniversitesi</a:t>
            </a: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a:p>
            <a:pPr indent="-342900" lvl="0" marL="342900">
              <a:buFont typeface="+mj-lt"/>
              <a:buAutoNum type="arabicPeriod"/>
            </a:pPr>
            <a:r>
              <a:rPr dirty="0" kern="0" lang="tr-TR" smtClean="0"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Nevşehir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Hacı Bektaş Veli Üniversitesi</a:t>
            </a: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a:p>
            <a:pPr indent="-342900" lvl="0" marL="342900">
              <a:buFont typeface="+mj-lt"/>
              <a:buAutoNum type="arabicPeriod"/>
            </a:pPr>
            <a:r>
              <a:rPr dirty="0" kern="0" lang="tr-TR" smtClean="0"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Nahçivan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Devlet Üniversitesi</a:t>
            </a: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a:p>
            <a:pPr indent="-342900" lvl="0" marL="342900">
              <a:buFont typeface="+mj-lt"/>
              <a:buAutoNum type="arabicPeriod"/>
            </a:pPr>
            <a:r>
              <a:rPr dirty="0" kern="0" lang="tr-TR" smtClean="0"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Iğdır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Üniversitesi</a:t>
            </a: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a:p>
            <a:pPr indent="-342900" lvl="0" marL="342900">
              <a:buFont typeface="+mj-lt"/>
              <a:buAutoNum type="arabicPeriod"/>
              <a:defRPr/>
            </a:pPr>
            <a:r>
              <a:rPr dirty="0" kern="0" lang="tr-TR" sz="2000">
                <a:solidFill>
                  <a:srgbClr val="002060"/>
                </a:solidFill>
                <a:latin charset="0" panose="02040503050406030204" pitchFamily="18" typeface="Cambria"/>
              </a:rPr>
              <a:t>T. C. </a:t>
            </a:r>
            <a:r>
              <a:rPr baseline="0" cap="none" dirty="0" i="0" kern="0" kumimoji="0" lang="tr-TR" noProof="0" normalizeH="0" smtClean="0" spc="0" strike="noStrike" sz="2000" u="none">
                <a:ln>
                  <a:noFill/>
                </a:ln>
                <a:solidFill>
                  <a:srgbClr val="002060"/>
                </a:solidFill>
                <a:effectLst/>
                <a:uLnTx/>
                <a:uFillTx/>
                <a:latin charset="0" panose="02040503050406030204" pitchFamily="18" typeface="Cambria"/>
              </a:rPr>
              <a:t>Bitlis </a:t>
            </a:r>
            <a:r>
              <a:rPr baseline="0" cap="none" dirty="0" i="0" kern="0" kumimoji="0" lang="tr-TR" noProof="0" normalizeH="0" spc="0" strike="noStrike" sz="2000" u="none">
                <a:ln>
                  <a:noFill/>
                </a:ln>
                <a:solidFill>
                  <a:srgbClr val="002060"/>
                </a:solidFill>
                <a:effectLst/>
                <a:uLnTx/>
                <a:uFillTx/>
                <a:latin charset="0" panose="02040503050406030204" pitchFamily="18" typeface="Cambria"/>
              </a:rPr>
              <a:t>Eren </a:t>
            </a:r>
            <a:r>
              <a:rPr dirty="0" kern="0" lang="tr-TR" smtClean="0" sz="2000">
                <a:solidFill>
                  <a:srgbClr val="002060"/>
                </a:solidFill>
                <a:latin charset="0" panose="02040503050406030204" pitchFamily="18" typeface="Cambria"/>
              </a:rPr>
              <a:t>Üniversitesi</a:t>
            </a:r>
          </a:p>
          <a:p>
            <a:pPr indent="-342900" lvl="0" marL="342900">
              <a:buFont typeface="+mj-lt"/>
              <a:buAutoNum type="arabicPeriod"/>
              <a:defRPr/>
            </a:pPr>
            <a:r>
              <a:rPr dirty="0" kern="0" lang="tr-TR" smtClean="0" sz="2000">
                <a:solidFill>
                  <a:srgbClr val="002060"/>
                </a:solidFill>
                <a:latin charset="0" panose="02040503050406030204" pitchFamily="18" typeface="Cambria"/>
              </a:rPr>
              <a:t>V.A</a:t>
            </a:r>
            <a:r>
              <a:rPr dirty="0" kern="0" lang="tr-TR" sz="2000">
                <a:solidFill>
                  <a:srgbClr val="002060"/>
                </a:solidFill>
                <a:latin charset="0" panose="02040503050406030204" pitchFamily="18" typeface="Cambria"/>
              </a:rPr>
              <a:t>. Suhomlinov - Nİkolayev Milli Üniversitesi </a:t>
            </a:r>
            <a:r>
              <a:rPr dirty="0" kern="0" lang="tr-TR" smtClean="0" sz="2000">
                <a:solidFill>
                  <a:srgbClr val="002060"/>
                </a:solidFill>
                <a:latin charset="0" panose="02040503050406030204" pitchFamily="18" typeface="Cambria"/>
              </a:rPr>
              <a:t>(Ukrayna)</a:t>
            </a:r>
            <a:endParaRPr dirty="0" kern="0" lang="en-US" sz="2000">
              <a:solidFill>
                <a:srgbClr val="002060"/>
              </a:solidFill>
              <a:latin charset="0" panose="02040503050406030204" pitchFamily="18" typeface="Cambria"/>
            </a:endParaRPr>
          </a:p>
          <a:p>
            <a:pPr indent="-342900" lvl="0" marL="342900">
              <a:buFont typeface="+mj-lt"/>
              <a:buAutoNum type="arabicPeriod"/>
              <a:defRPr/>
            </a:pPr>
            <a:r>
              <a:rPr dirty="0" kern="0" lang="tr-TR" sz="2000">
                <a:solidFill>
                  <a:srgbClr val="002060"/>
                </a:solidFill>
                <a:latin charset="0" panose="02040503050406030204" pitchFamily="18" typeface="Cambria"/>
              </a:rPr>
              <a:t>Hoca Ahmet Yesevi Uluslararası Türk-Kazak </a:t>
            </a:r>
            <a:r>
              <a:rPr dirty="0" kern="0" lang="tr-TR" smtClean="0" sz="2000">
                <a:solidFill>
                  <a:srgbClr val="002060"/>
                </a:solidFill>
                <a:latin charset="0" panose="02040503050406030204" pitchFamily="18" typeface="Cambria"/>
              </a:rPr>
              <a:t>Üniversitesi (Kazakistan)</a:t>
            </a:r>
            <a:endParaRPr dirty="0" kern="0" lang="en-US" sz="2000">
              <a:solidFill>
                <a:srgbClr val="002060"/>
              </a:solidFill>
              <a:latin charset="0" panose="02040503050406030204" pitchFamily="18" typeface="Cambria"/>
            </a:endParaRPr>
          </a:p>
          <a:p>
            <a:pPr defTabSz="914400" eaLnBrk="1" fontAlgn="auto" hangingPunct="1" indent="-342900" latinLnBrk="0" lvl="0" marL="342900" marR="0">
              <a:lnSpc>
                <a:spcPct val="100000"/>
              </a:lnSpc>
              <a:spcBef>
                <a:spcPts val="0"/>
              </a:spcBef>
              <a:spcAft>
                <a:spcPts val="0"/>
              </a:spcAft>
              <a:buClrTx/>
              <a:buSzTx/>
              <a:buFont typeface="+mj-lt"/>
              <a:buAutoNum type="arabicPeriod"/>
              <a:tabLst/>
              <a:defRPr/>
            </a:pPr>
            <a:endParaRPr baseline="0" cap="none" dirty="0" i="0" kern="0" kumimoji="0" lang="en-US" noProof="0" normalizeH="0" spc="0" strike="noStrike" sz="2000" u="none">
              <a:ln>
                <a:noFill/>
              </a:ln>
              <a:solidFill>
                <a:srgbClr val="002060"/>
              </a:solidFill>
              <a:effectLst/>
              <a:uLnTx/>
              <a:uFillTx/>
              <a:latin charset="0" panose="02040503050406030204" pitchFamily="18" typeface="Cambria"/>
            </a:endParaRPr>
          </a:p>
        </p:txBody>
      </p:sp>
    </p:spTree>
    <p:extLst>
      <p:ext uri="{BB962C8B-B14F-4D97-AF65-F5344CB8AC3E}">
        <p14:creationId xmlns:p14="http://schemas.microsoft.com/office/powerpoint/2010/main" val="391108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763" y="805180"/>
            <a:ext cx="6707188"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0472" y="5157192"/>
            <a:ext cx="9577064" cy="1569660"/>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22 EKİM 2014</a:t>
            </a:r>
            <a:r>
              <a:rPr lang="tr-TR" sz="2400" b="1" dirty="0" smtClean="0">
                <a:solidFill>
                  <a:srgbClr val="002060"/>
                </a:solidFill>
                <a:latin typeface="Times New Roman" pitchFamily="18" charset="0"/>
                <a:cs typeface="Times New Roman" pitchFamily="18" charset="0"/>
              </a:rPr>
              <a:t> TARİHİNDE ‘</a:t>
            </a:r>
            <a:r>
              <a:rPr lang="en-US" sz="2400" b="1" dirty="0" smtClean="0">
                <a:solidFill>
                  <a:srgbClr val="002060"/>
                </a:solidFill>
                <a:latin typeface="Times New Roman" pitchFamily="18" charset="0"/>
                <a:cs typeface="Times New Roman" pitchFamily="18" charset="0"/>
              </a:rPr>
              <a:t>TÜRK DÜNYASI VATANDAŞLIĞI</a:t>
            </a:r>
            <a:r>
              <a:rPr lang="tr-TR" sz="2400" b="1" dirty="0" smtClean="0">
                <a:solidFill>
                  <a:srgbClr val="00206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 DERS PROGRAMI GELİŞTİRİLMESİ VE ETKİNLİĞİNİN DEĞERLENDİRİLMESİ PROJESİ İŞBİRLİĞİ PROTOKOLÜ İMZALAMA TÖRENİ</a:t>
            </a:r>
            <a:r>
              <a:rPr lang="tr-TR" sz="2400" b="1" dirty="0" smtClean="0">
                <a:solidFill>
                  <a:srgbClr val="002060"/>
                </a:solidFill>
                <a:latin typeface="Times New Roman" pitchFamily="18" charset="0"/>
                <a:cs typeface="Times New Roman" pitchFamily="18" charset="0"/>
              </a:rPr>
              <a:t> GERÇEKLEŞTİ</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4980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608" y="785450"/>
            <a:ext cx="7429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0472" y="5469031"/>
            <a:ext cx="9577064" cy="1200329"/>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24 EKİM 2014 </a:t>
            </a:r>
            <a:r>
              <a:rPr lang="tr-TR" sz="2400" b="1" dirty="0" smtClean="0">
                <a:solidFill>
                  <a:srgbClr val="002060"/>
                </a:solidFill>
                <a:latin typeface="Times New Roman" pitchFamily="18" charset="0"/>
                <a:cs typeface="Times New Roman" pitchFamily="18" charset="0"/>
              </a:rPr>
              <a:t>TARİHİNDE </a:t>
            </a:r>
            <a:r>
              <a:rPr lang="en-US" sz="2400" b="1" dirty="0" smtClean="0">
                <a:solidFill>
                  <a:srgbClr val="002060"/>
                </a:solidFill>
                <a:latin typeface="Times New Roman" pitchFamily="18" charset="0"/>
                <a:cs typeface="Times New Roman" pitchFamily="18" charset="0"/>
              </a:rPr>
              <a:t>V.A. SUHOMLİNOV</a:t>
            </a:r>
            <a:r>
              <a:rPr lang="tr-TR"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 NİKOLAYEV</a:t>
            </a:r>
            <a:r>
              <a:rPr lang="tr-TR" sz="2400" b="1" dirty="0" smtClean="0">
                <a:solidFill>
                  <a:srgbClr val="002060"/>
                </a:solidFill>
                <a:latin typeface="Times New Roman" pitchFamily="18" charset="0"/>
                <a:cs typeface="Times New Roman" pitchFamily="18" charset="0"/>
              </a:rPr>
              <a:t> A.</a:t>
            </a:r>
            <a:r>
              <a:rPr lang="en-US" sz="2400" b="1" dirty="0" smtClean="0">
                <a:solidFill>
                  <a:srgbClr val="002060"/>
                </a:solidFill>
                <a:latin typeface="Times New Roman" pitchFamily="18" charset="0"/>
                <a:cs typeface="Times New Roman" pitchFamily="18" charset="0"/>
              </a:rPr>
              <a:t> MİLLİ ÜNİVERSİTESİ (UKRAYNA) İLE  İŞBİRLİĞİ ANLAŞMASI İMZALA</a:t>
            </a:r>
            <a:r>
              <a:rPr lang="tr-TR" sz="2400" b="1" dirty="0" smtClean="0">
                <a:solidFill>
                  <a:srgbClr val="002060"/>
                </a:solidFill>
                <a:latin typeface="Times New Roman" pitchFamily="18" charset="0"/>
                <a:cs typeface="Times New Roman" pitchFamily="18" charset="0"/>
              </a:rPr>
              <a:t>NDI</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8097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157192"/>
            <a:ext cx="9577064" cy="1569660"/>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28 EKİM 2014</a:t>
            </a:r>
            <a:r>
              <a:rPr lang="tr-TR" sz="2400" b="1" dirty="0" smtClean="0">
                <a:solidFill>
                  <a:srgbClr val="002060"/>
                </a:solidFill>
                <a:latin typeface="Times New Roman" pitchFamily="18" charset="0"/>
                <a:cs typeface="Times New Roman" pitchFamily="18" charset="0"/>
              </a:rPr>
              <a:t> TARİHİNDE </a:t>
            </a:r>
            <a:endParaRPr lang="en-US" sz="2400" b="1" dirty="0" smtClean="0">
              <a:solidFill>
                <a:srgbClr val="002060"/>
              </a:solidFill>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TÜRK DİLİ KONUŞAN ÜLKELER İŞBİRLİĞİ KONSEYİ'NİN DAİMİ DANIŞMA ORGANI OLAN AKSAKALLAR KENEŞİ'NİN ÜYELERİ ÜNIVERSITEMIZİ ZİYARET ETTİLER</a:t>
            </a:r>
            <a:r>
              <a:rPr lang="tr-TR" sz="2400" b="1" dirty="0" smtClean="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410" y="805180"/>
            <a:ext cx="6707188"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23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a:xfrm>
            <a:off x="247650" y="6237312"/>
            <a:ext cx="9410700"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US" sz="2400" b="1" i="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89" y="830108"/>
            <a:ext cx="4527662" cy="255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2919" y="805648"/>
            <a:ext cx="351039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360" y="3576646"/>
            <a:ext cx="2193581" cy="154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60" y="3460920"/>
            <a:ext cx="382363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2957" y="3576646"/>
            <a:ext cx="2310594" cy="175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Прямоугольник 17"/>
          <p:cNvSpPr/>
          <p:nvPr/>
        </p:nvSpPr>
        <p:spPr>
          <a:xfrm>
            <a:off x="0" y="5509681"/>
            <a:ext cx="9906000" cy="1015663"/>
          </a:xfrm>
          <a:prstGeom prst="rect">
            <a:avLst/>
          </a:prstGeom>
        </p:spPr>
        <p:txBody>
          <a:bodyPr wrap="square">
            <a:spAutoFit/>
          </a:bodyPr>
          <a:lstStyle/>
          <a:p>
            <a:pPr algn="ctr"/>
            <a:r>
              <a:rPr lang="en-US" sz="2000" b="1" i="1" dirty="0" smtClean="0">
                <a:solidFill>
                  <a:srgbClr val="002060"/>
                </a:solidFill>
                <a:latin typeface="Times New Roman" pitchFamily="18" charset="0"/>
                <a:cs typeface="Times New Roman" pitchFamily="18" charset="0"/>
              </a:rPr>
              <a:t>4 KASIM 2014</a:t>
            </a:r>
            <a:r>
              <a:rPr lang="tr-TR" sz="2000" b="1" i="1" dirty="0" smtClean="0">
                <a:solidFill>
                  <a:srgbClr val="002060"/>
                </a:solidFill>
                <a:latin typeface="Times New Roman" pitchFamily="18" charset="0"/>
                <a:cs typeface="Times New Roman" pitchFamily="18" charset="0"/>
              </a:rPr>
              <a:t> TARİHİNDE </a:t>
            </a:r>
            <a:endParaRPr lang="en-US" sz="2000" b="1" i="1" dirty="0" smtClean="0">
              <a:solidFill>
                <a:srgbClr val="002060"/>
              </a:solidFill>
              <a:latin typeface="Times New Roman" pitchFamily="18" charset="0"/>
              <a:cs typeface="Times New Roman" pitchFamily="18" charset="0"/>
            </a:endParaRPr>
          </a:p>
          <a:p>
            <a:pPr algn="ctr"/>
            <a:r>
              <a:rPr lang="en-US" sz="2000" b="1" i="1" dirty="0" smtClean="0">
                <a:solidFill>
                  <a:srgbClr val="002060"/>
                </a:solidFill>
                <a:latin typeface="Times New Roman" pitchFamily="18" charset="0"/>
                <a:cs typeface="Times New Roman" pitchFamily="18" charset="0"/>
              </a:rPr>
              <a:t>B</a:t>
            </a:r>
            <a:r>
              <a:rPr lang="tr-TR" sz="2000" b="1" i="1" dirty="0" smtClean="0">
                <a:solidFill>
                  <a:srgbClr val="002060"/>
                </a:solidFill>
                <a:latin typeface="Times New Roman" pitchFamily="18" charset="0"/>
                <a:cs typeface="Times New Roman" pitchFamily="18" charset="0"/>
              </a:rPr>
              <a:t>İ</a:t>
            </a:r>
            <a:r>
              <a:rPr lang="en-US" sz="2000" b="1" i="1" dirty="0" smtClean="0">
                <a:solidFill>
                  <a:srgbClr val="002060"/>
                </a:solidFill>
                <a:latin typeface="Times New Roman" pitchFamily="18" charset="0"/>
                <a:cs typeface="Times New Roman" pitchFamily="18" charset="0"/>
              </a:rPr>
              <a:t>RLEŞM</a:t>
            </a:r>
            <a:r>
              <a:rPr lang="tr-TR" sz="2000" b="1" i="1" dirty="0" smtClean="0">
                <a:solidFill>
                  <a:srgbClr val="002060"/>
                </a:solidFill>
                <a:latin typeface="Times New Roman" pitchFamily="18" charset="0"/>
                <a:cs typeface="Times New Roman" pitchFamily="18" charset="0"/>
              </a:rPr>
              <a:t>İ</a:t>
            </a:r>
            <a:r>
              <a:rPr lang="en-US" sz="2000" b="1" i="1" dirty="0" smtClean="0">
                <a:solidFill>
                  <a:srgbClr val="002060"/>
                </a:solidFill>
                <a:latin typeface="Times New Roman" pitchFamily="18" charset="0"/>
                <a:cs typeface="Times New Roman" pitchFamily="18" charset="0"/>
              </a:rPr>
              <a:t>Ş MİLLETLERİN ‘BENİM GÖZÜMDE BENİM KIRGIZİSTAN‘IM’ FİLM YARIŞMASI </a:t>
            </a:r>
            <a:r>
              <a:rPr lang="tr-TR" sz="2000" b="1" i="1" dirty="0" smtClean="0">
                <a:solidFill>
                  <a:srgbClr val="002060"/>
                </a:solidFill>
                <a:latin typeface="Times New Roman" pitchFamily="18" charset="0"/>
                <a:cs typeface="Times New Roman" pitchFamily="18" charset="0"/>
              </a:rPr>
              <a:t>ÖDÜL TÖRENİ </a:t>
            </a:r>
            <a:r>
              <a:rPr lang="en-US" sz="2000" b="1" i="1" dirty="0" smtClean="0">
                <a:solidFill>
                  <a:srgbClr val="002060"/>
                </a:solidFill>
                <a:latin typeface="Times New Roman" pitchFamily="18" charset="0"/>
                <a:cs typeface="Times New Roman" pitchFamily="18" charset="0"/>
              </a:rPr>
              <a:t>ÜNİVERSİTEMİZDE GERÇEKLEŞTİRİLDİ.</a:t>
            </a:r>
          </a:p>
        </p:txBody>
      </p:sp>
    </p:spTree>
    <p:extLst>
      <p:ext uri="{BB962C8B-B14F-4D97-AF65-F5344CB8AC3E}">
        <p14:creationId xmlns:p14="http://schemas.microsoft.com/office/powerpoint/2010/main" val="239205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7523" y="5661248"/>
            <a:ext cx="9577064" cy="1107996"/>
          </a:xfrm>
          <a:prstGeom prst="rect">
            <a:avLst/>
          </a:prstGeom>
        </p:spPr>
        <p:txBody>
          <a:bodyPr wrap="square">
            <a:spAutoFit/>
          </a:bodyPr>
          <a:lstStyle/>
          <a:p>
            <a:pPr algn="ctr"/>
            <a:r>
              <a:rPr lang="tr-TR" sz="2200" b="1" dirty="0" smtClean="0">
                <a:solidFill>
                  <a:srgbClr val="002060"/>
                </a:solidFill>
                <a:latin typeface="Times New Roman" pitchFamily="18" charset="0"/>
                <a:cs typeface="Times New Roman" pitchFamily="18" charset="0"/>
              </a:rPr>
              <a:t>20 – 22 KASIM 2014 TARİHLERİ ARASINDA </a:t>
            </a:r>
            <a:r>
              <a:rPr lang="en-US" sz="2200" b="1" dirty="0" smtClean="0">
                <a:solidFill>
                  <a:srgbClr val="002060"/>
                </a:solidFill>
                <a:latin typeface="Times New Roman" pitchFamily="18" charset="0"/>
                <a:cs typeface="Times New Roman" pitchFamily="18" charset="0"/>
              </a:rPr>
              <a:t>TÜRK HALKLARININ GELENEKSEL ULUSLARARASI SPOR OYUNLARI </a:t>
            </a:r>
            <a:r>
              <a:rPr lang="tr-TR" sz="2200" b="1" dirty="0" smtClean="0">
                <a:solidFill>
                  <a:srgbClr val="002060"/>
                </a:solidFill>
                <a:latin typeface="Times New Roman" pitchFamily="18" charset="0"/>
                <a:cs typeface="Times New Roman" pitchFamily="18" charset="0"/>
              </a:rPr>
              <a:t>SEMPOZYUMU </a:t>
            </a:r>
            <a:r>
              <a:rPr lang="en-US" sz="2200" b="1" dirty="0" smtClean="0">
                <a:solidFill>
                  <a:srgbClr val="002060"/>
                </a:solidFill>
                <a:latin typeface="Times New Roman" pitchFamily="18" charset="0"/>
                <a:cs typeface="Times New Roman" pitchFamily="18" charset="0"/>
              </a:rPr>
              <a:t>ÜNİVERSİTEMİZDE GERÇEKLEŞTİRİLMİŞTİR</a:t>
            </a:r>
            <a:r>
              <a:rPr lang="tr-TR" sz="2200" b="1" dirty="0" smtClean="0">
                <a:solidFill>
                  <a:srgbClr val="002060"/>
                </a:solidFill>
                <a:latin typeface="Times New Roman" pitchFamily="18" charset="0"/>
                <a:cs typeface="Times New Roman" pitchFamily="18" charset="0"/>
              </a:rPr>
              <a:t>.</a:t>
            </a:r>
            <a:endParaRPr lang="en-US" sz="2200" b="1" dirty="0" smtClean="0">
              <a:solidFill>
                <a:srgbClr val="002060"/>
              </a:solidFill>
              <a:latin typeface="Times New Roman" pitchFamily="18" charset="0"/>
              <a:cs typeface="Times New Roman" pitchFamily="18" charset="0"/>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68" y="829182"/>
            <a:ext cx="7800867" cy="4800534"/>
          </a:xfrm>
          <a:prstGeom prst="rect">
            <a:avLst/>
          </a:prstGeom>
        </p:spPr>
      </p:pic>
    </p:spTree>
    <p:extLst>
      <p:ext uri="{BB962C8B-B14F-4D97-AF65-F5344CB8AC3E}">
        <p14:creationId xmlns:p14="http://schemas.microsoft.com/office/powerpoint/2010/main" val="23500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128465" y="2204864"/>
            <a:ext cx="9649072" cy="1080120"/>
          </a:xfrm>
        </p:spPr>
        <p:txBody>
          <a:bodyPr>
            <a:noAutofit/>
          </a:bodyPr>
          <a:lstStyle/>
          <a:p>
            <a:r>
              <a:rPr lang="tr-TR" sz="2500" b="1" i="1" dirty="0" smtClean="0">
                <a:solidFill>
                  <a:srgbClr val="002060"/>
                </a:solidFill>
                <a:effectLst/>
                <a:latin typeface="Times New Roman" pitchFamily="18" charset="0"/>
                <a:cs typeface="Times New Roman" pitchFamily="18" charset="0"/>
              </a:rPr>
              <a:t>07 EKİM </a:t>
            </a:r>
            <a:r>
              <a:rPr lang="en-US" sz="2500" b="1" i="1" dirty="0" smtClean="0">
                <a:solidFill>
                  <a:srgbClr val="002060"/>
                </a:solidFill>
                <a:effectLst/>
                <a:latin typeface="Times New Roman" pitchFamily="18" charset="0"/>
                <a:cs typeface="Times New Roman" pitchFamily="18" charset="0"/>
              </a:rPr>
              <a:t>2014</a:t>
            </a:r>
            <a:r>
              <a:rPr lang="tr-TR" sz="2500" b="1" i="1" dirty="0" smtClean="0">
                <a:solidFill>
                  <a:srgbClr val="002060"/>
                </a:solidFill>
                <a:effectLst/>
                <a:latin typeface="Times New Roman" pitchFamily="18" charset="0"/>
                <a:cs typeface="Times New Roman" pitchFamily="18" charset="0"/>
              </a:rPr>
              <a:t> TARİHİNDE </a:t>
            </a:r>
            <a:r>
              <a:rPr lang="tr-TR" sz="2500" b="1" i="1" dirty="0" smtClean="0">
                <a:solidFill>
                  <a:srgbClr val="002060"/>
                </a:solidFill>
                <a:latin typeface="Times New Roman" pitchFamily="18" charset="0"/>
                <a:cs typeface="Times New Roman" pitchFamily="18" charset="0"/>
              </a:rPr>
              <a:t>DAAD </a:t>
            </a:r>
            <a:r>
              <a:rPr lang="en-US" sz="2500" b="1" i="1" dirty="0" smtClean="0">
                <a:solidFill>
                  <a:srgbClr val="002060"/>
                </a:solidFill>
                <a:latin typeface="Times New Roman" pitchFamily="18" charset="0"/>
                <a:cs typeface="Times New Roman" pitchFamily="18" charset="0"/>
              </a:rPr>
              <a:t>TAN</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T</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M VE BI</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G</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LEND</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RME SEM</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NER</a:t>
            </a:r>
            <a:r>
              <a:rPr lang="tr-TR" sz="2500" b="1" i="1" dirty="0" smtClean="0">
                <a:solidFill>
                  <a:srgbClr val="002060"/>
                </a:solidFill>
                <a:latin typeface="Times New Roman" pitchFamily="18" charset="0"/>
                <a:cs typeface="Times New Roman" pitchFamily="18" charset="0"/>
              </a:rPr>
              <a:t>İ DÜZENLENDİ.</a:t>
            </a:r>
            <a:endParaRPr lang="en-US" sz="2500" b="1" i="1" dirty="0">
              <a:solidFill>
                <a:srgbClr val="00206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0832" y="3477005"/>
            <a:ext cx="2730303" cy="168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0" y="5159514"/>
            <a:ext cx="9906000" cy="861774"/>
          </a:xfrm>
          <a:prstGeom prst="rect">
            <a:avLst/>
          </a:prstGeom>
        </p:spPr>
        <p:txBody>
          <a:bodyPr wrap="square">
            <a:spAutoFit/>
          </a:bodyPr>
          <a:lstStyle/>
          <a:p>
            <a:pPr algn="ctr"/>
            <a:r>
              <a:rPr lang="en-US" sz="2500" b="1" i="1" dirty="0" smtClean="0">
                <a:solidFill>
                  <a:srgbClr val="002060"/>
                </a:solidFill>
                <a:latin typeface="Times New Roman" pitchFamily="18" charset="0"/>
                <a:cs typeface="Times New Roman" pitchFamily="18" charset="0"/>
              </a:rPr>
              <a:t>28 KAS</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M 2014 </a:t>
            </a:r>
            <a:r>
              <a:rPr lang="tr-TR" sz="2500" b="1" i="1" dirty="0" smtClean="0">
                <a:solidFill>
                  <a:srgbClr val="002060"/>
                </a:solidFill>
                <a:latin typeface="Times New Roman" pitchFamily="18" charset="0"/>
                <a:cs typeface="Times New Roman" pitchFamily="18" charset="0"/>
              </a:rPr>
              <a:t> TARİHİNDE </a:t>
            </a:r>
            <a:r>
              <a:rPr lang="en-US" sz="2500" b="1" i="1" dirty="0" smtClean="0">
                <a:solidFill>
                  <a:srgbClr val="002060"/>
                </a:solidFill>
                <a:latin typeface="Times New Roman" pitchFamily="18" charset="0"/>
                <a:cs typeface="Times New Roman" pitchFamily="18" charset="0"/>
              </a:rPr>
              <a:t>ERASMUS PLUS TAN</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T</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M VE BI</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G</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LEND</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RME SEM</a:t>
            </a:r>
            <a:r>
              <a:rPr lang="tr-TR" sz="2500" b="1" i="1" dirty="0" smtClean="0">
                <a:solidFill>
                  <a:srgbClr val="002060"/>
                </a:solidFill>
                <a:latin typeface="Times New Roman" pitchFamily="18" charset="0"/>
                <a:cs typeface="Times New Roman" pitchFamily="18" charset="0"/>
              </a:rPr>
              <a:t>İ</a:t>
            </a:r>
            <a:r>
              <a:rPr lang="en-US" sz="2500" b="1" i="1" dirty="0" smtClean="0">
                <a:solidFill>
                  <a:srgbClr val="002060"/>
                </a:solidFill>
                <a:latin typeface="Times New Roman" pitchFamily="18" charset="0"/>
                <a:cs typeface="Times New Roman" pitchFamily="18" charset="0"/>
              </a:rPr>
              <a:t>NER</a:t>
            </a:r>
            <a:r>
              <a:rPr lang="tr-TR" sz="2500" b="1" i="1" dirty="0" smtClean="0">
                <a:solidFill>
                  <a:srgbClr val="002060"/>
                </a:solidFill>
                <a:latin typeface="Times New Roman" pitchFamily="18" charset="0"/>
                <a:cs typeface="Times New Roman" pitchFamily="18" charset="0"/>
              </a:rPr>
              <a:t>İ DÜZENLENDİ.</a:t>
            </a:r>
            <a:endParaRPr lang="en-US" sz="2500" b="1" i="1" dirty="0">
              <a:solidFill>
                <a:srgbClr val="002060"/>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2617" y="1157114"/>
            <a:ext cx="4715669"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6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085184"/>
            <a:ext cx="9577064" cy="1569660"/>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2 ARALIK 2014</a:t>
            </a:r>
            <a:r>
              <a:rPr lang="tr-TR" sz="2400" b="1" dirty="0" smtClean="0">
                <a:solidFill>
                  <a:srgbClr val="002060"/>
                </a:solidFill>
                <a:latin typeface="Times New Roman" pitchFamily="18" charset="0"/>
                <a:cs typeface="Times New Roman" pitchFamily="18" charset="0"/>
              </a:rPr>
              <a:t> TARİHİNDE</a:t>
            </a:r>
            <a:endParaRPr lang="en-US" sz="2400" b="1" dirty="0" smtClean="0">
              <a:solidFill>
                <a:srgbClr val="002060"/>
              </a:solidFill>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ÜNİVERSİTEMİZ İLETİŞİM FAKÜLTESİ DEKANI, TÜRKPA SOSYAL, KÜLTÜREL VE İNSAN</a:t>
            </a:r>
            <a:r>
              <a:rPr lang="tr-TR" sz="2400" b="1" dirty="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 MESELELER DAİMİ KOMİSYONUNUN DÖRDÜNCÜ TOPLANTISI’NA KATILDI</a:t>
            </a:r>
            <a:r>
              <a:rPr lang="tr-TR"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081" y="823064"/>
            <a:ext cx="711431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01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085184"/>
            <a:ext cx="9577064" cy="1200329"/>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16 ARALIK 2014</a:t>
            </a:r>
            <a:r>
              <a:rPr lang="tr-TR" sz="2400" b="1" dirty="0" smtClean="0">
                <a:solidFill>
                  <a:srgbClr val="002060"/>
                </a:solidFill>
                <a:latin typeface="Times New Roman" pitchFamily="18" charset="0"/>
                <a:cs typeface="Times New Roman" pitchFamily="18" charset="0"/>
              </a:rPr>
              <a:t> TARİHİNDE </a:t>
            </a:r>
            <a:r>
              <a:rPr lang="en-US" sz="2400" b="1" dirty="0" smtClean="0">
                <a:solidFill>
                  <a:srgbClr val="002060"/>
                </a:solidFill>
                <a:latin typeface="Times New Roman" pitchFamily="18" charset="0"/>
                <a:cs typeface="Times New Roman" pitchFamily="18" charset="0"/>
              </a:rPr>
              <a:t>ÜNİVERSİTEMİZ İLE MAHMUD KAŞGARİ BARSKANİ DOĞU ÜNİVERSİTESİ </a:t>
            </a:r>
            <a:r>
              <a:rPr lang="tr-TR" sz="2400" b="1" dirty="0" smtClean="0">
                <a:solidFill>
                  <a:srgbClr val="002060"/>
                </a:solidFill>
                <a:latin typeface="Times New Roman" pitchFamily="18" charset="0"/>
                <a:cs typeface="Times New Roman" pitchFamily="18" charset="0"/>
              </a:rPr>
              <a:t>ARASINDA </a:t>
            </a:r>
            <a:r>
              <a:rPr lang="en-US" sz="2400" b="1" dirty="0" smtClean="0">
                <a:solidFill>
                  <a:srgbClr val="002060"/>
                </a:solidFill>
                <a:latin typeface="Times New Roman" pitchFamily="18" charset="0"/>
                <a:cs typeface="Times New Roman" pitchFamily="18" charset="0"/>
              </a:rPr>
              <a:t>AKADEMİK İŞBİRLİĞİ ANLAŞMASI İZMALANDI.</a:t>
            </a:r>
            <a:endParaRPr lang="en-US" sz="2400" b="1" dirty="0">
              <a:solidFill>
                <a:srgbClr val="00206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410" y="819296"/>
            <a:ext cx="6707188"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91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085184"/>
            <a:ext cx="9577064" cy="1569660"/>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18 ARALIK 2014</a:t>
            </a:r>
            <a:r>
              <a:rPr lang="tr-TR" sz="2400" b="1" dirty="0" smtClean="0">
                <a:solidFill>
                  <a:srgbClr val="002060"/>
                </a:solidFill>
                <a:latin typeface="Times New Roman" pitchFamily="18" charset="0"/>
                <a:cs typeface="Times New Roman" pitchFamily="18" charset="0"/>
              </a:rPr>
              <a:t> TARİHİNDE </a:t>
            </a:r>
            <a:r>
              <a:rPr lang="en-US" sz="2400" b="1" dirty="0" smtClean="0">
                <a:solidFill>
                  <a:srgbClr val="002060"/>
                </a:solidFill>
                <a:latin typeface="Times New Roman" pitchFamily="18" charset="0"/>
                <a:cs typeface="Times New Roman" pitchFamily="18" charset="0"/>
              </a:rPr>
              <a:t>ROZA OTUNBAYEVA FONU, T.C. BİŞKEK BÜYÜKELÇİLİĞİ, TÜBETEYKA RESTORANI İLE ÜNİVERSİTEMİZ ORTAKLAŞA DÜZENLEDİĞİ MASTER</a:t>
            </a:r>
            <a:r>
              <a:rPr lang="tr-TR" sz="2400" b="1" dirty="0">
                <a:solidFill>
                  <a:srgbClr val="002060"/>
                </a:solidFill>
                <a:latin typeface="Times New Roman" pitchFamily="18" charset="0"/>
                <a:cs typeface="Times New Roman" pitchFamily="18" charset="0"/>
              </a:rPr>
              <a:t> </a:t>
            </a:r>
            <a:r>
              <a:rPr lang="tr-TR" sz="2400" b="1" dirty="0" smtClean="0">
                <a:solidFill>
                  <a:srgbClr val="002060"/>
                </a:solidFill>
                <a:latin typeface="Times New Roman" pitchFamily="18" charset="0"/>
                <a:cs typeface="Times New Roman" pitchFamily="18" charset="0"/>
              </a:rPr>
              <a:t>C</a:t>
            </a:r>
            <a:r>
              <a:rPr lang="en-US" sz="2400" b="1" dirty="0" smtClean="0">
                <a:solidFill>
                  <a:srgbClr val="002060"/>
                </a:solidFill>
                <a:latin typeface="Times New Roman" pitchFamily="18" charset="0"/>
                <a:cs typeface="Times New Roman" pitchFamily="18" charset="0"/>
              </a:rPr>
              <a:t>LA</a:t>
            </a:r>
            <a:r>
              <a:rPr lang="tr-TR" sz="2400" b="1" dirty="0" smtClean="0">
                <a:solidFill>
                  <a:srgbClr val="002060"/>
                </a:solidFill>
                <a:latin typeface="Times New Roman" pitchFamily="18" charset="0"/>
                <a:cs typeface="Times New Roman" pitchFamily="18" charset="0"/>
              </a:rPr>
              <a:t>SS</a:t>
            </a:r>
            <a:r>
              <a:rPr lang="en-US" sz="2400" b="1" dirty="0" smtClean="0">
                <a:solidFill>
                  <a:srgbClr val="002060"/>
                </a:solidFill>
                <a:latin typeface="Times New Roman" pitchFamily="18" charset="0"/>
                <a:cs typeface="Times New Roman" pitchFamily="18" charset="0"/>
              </a:rPr>
              <a:t> PROGRAMI GERÇEKLEŞTİ.</a:t>
            </a:r>
            <a:endParaRPr lang="en-US" sz="2400" b="1" dirty="0">
              <a:solidFill>
                <a:srgbClr val="00206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106" y="872073"/>
            <a:ext cx="3299047" cy="202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37" y="819296"/>
            <a:ext cx="3470696" cy="213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4856" y="3197503"/>
            <a:ext cx="2650973" cy="163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5203" y="3203091"/>
            <a:ext cx="2690068" cy="165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520" y="3197503"/>
            <a:ext cx="2650974" cy="163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1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 name="Заголовок 1"/>
          <p:cNvSpPr>
            <a:spLocks noGrp="1"/>
          </p:cNvSpPr>
          <p:nvPr>
            <p:ph type="title"/>
          </p:nvPr>
        </p:nvSpPr>
        <p:spPr>
          <a:xfrm>
            <a:off x="488504" y="836712"/>
            <a:ext cx="8915400" cy="576064"/>
          </a:xfrm>
        </p:spPr>
        <p:txBody>
          <a:bodyPr>
            <a:noAutofit/>
          </a:bodyPr>
          <a:lstStyle/>
          <a:p>
            <a:r>
              <a:rPr lang="tr-TR" sz="3500" b="1" dirty="0" smtClean="0">
                <a:solidFill>
                  <a:srgbClr val="002060"/>
                </a:solidFill>
                <a:latin typeface="Cambria" panose="02040503050406030204" pitchFamily="18" charset="0"/>
              </a:rPr>
              <a:t>KURULUŞ AMACI</a:t>
            </a:r>
            <a:endParaRPr lang="ru-RU" sz="3500" b="1" dirty="0">
              <a:solidFill>
                <a:srgbClr val="002060"/>
              </a:solidFill>
              <a:latin typeface="Cambria" panose="02040503050406030204" pitchFamily="18" charset="0"/>
            </a:endParaRPr>
          </a:p>
        </p:txBody>
      </p:sp>
      <p:sp>
        <p:nvSpPr>
          <p:cNvPr id="46" name="Прямоугольник 45"/>
          <p:cNvSpPr/>
          <p:nvPr/>
        </p:nvSpPr>
        <p:spPr>
          <a:xfrm>
            <a:off x="632520" y="1412776"/>
            <a:ext cx="8934186" cy="5262979"/>
          </a:xfrm>
          <a:prstGeom prst="rect">
            <a:avLst/>
          </a:prstGeom>
        </p:spPr>
        <p:txBody>
          <a:bodyPr wrap="square">
            <a:spAutoFit/>
          </a:bodyPr>
          <a:lstStyle/>
          <a:p>
            <a:pPr lvl="0" indent="361950" algn="just">
              <a:spcBef>
                <a:spcPct val="20000"/>
              </a:spcBef>
            </a:pPr>
            <a:r>
              <a:rPr lang="tr-TR" sz="2800" dirty="0">
                <a:solidFill>
                  <a:srgbClr val="002060"/>
                </a:solidFill>
                <a:latin typeface="Cambria" panose="02040503050406030204" pitchFamily="18" charset="0"/>
              </a:rPr>
              <a:t>Üniversitemizin ülke dışı üniversiteler, yükseköğretim kurumları ve çeşitli organizasyonlarla bilimsel, akademik, sosyal ve kültürel alanlarda ikili veya çok taraflı ilişkilerin kurulmasını, sürdürülmesini ve üniversitenin uluslararası nitelik taşıyan tüm faaliyetlerinin koordinasyonunu ve dünya eğitim ve araştırma alanlarına entegrasyonun sağlanmasına yönelik tüm program ve faaliyetlerin yürütülmesinde Rektörlüğe ve Üniversitenin akademik birimlerine destek vermek üzere Rektörlük Makamına doğrudan bağlı birim olarak kurulan Büromuz yukarıda belirtilen amaç ve kapsam doğrultusunda faaliyetini sürdürmektedir. </a:t>
            </a:r>
            <a:endParaRPr lang="ru-RU" sz="28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113250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550331"/>
            <a:ext cx="9577064" cy="830997"/>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24 ARALIK 2014 </a:t>
            </a:r>
            <a:r>
              <a:rPr lang="tr-TR" sz="2400" b="1" dirty="0" smtClean="0">
                <a:solidFill>
                  <a:srgbClr val="002060"/>
                </a:solidFill>
                <a:latin typeface="Times New Roman" pitchFamily="18" charset="0"/>
                <a:cs typeface="Times New Roman" pitchFamily="18" charset="0"/>
              </a:rPr>
              <a:t>TARİHİNDE </a:t>
            </a:r>
            <a:r>
              <a:rPr lang="en-US" sz="2400" b="1" dirty="0" smtClean="0">
                <a:solidFill>
                  <a:srgbClr val="002060"/>
                </a:solidFill>
                <a:latin typeface="Times New Roman" pitchFamily="18" charset="0"/>
                <a:cs typeface="Times New Roman" pitchFamily="18" charset="0"/>
              </a:rPr>
              <a:t>DÜNYA  AZERBAYCANLILAR DAYANIŞMA GÜNÜ ÜNİVERSİTEMİZDE DÜZENLENDİ.</a:t>
            </a:r>
            <a:endParaRPr lang="en-US" sz="2400" b="1" dirty="0">
              <a:solidFill>
                <a:srgbClr val="00206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32" y="3501008"/>
            <a:ext cx="278474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6245" y="819406"/>
            <a:ext cx="3667698" cy="223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558" y="801546"/>
            <a:ext cx="3666407" cy="225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774" y="3510208"/>
            <a:ext cx="2661399" cy="163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3218" y="3488432"/>
            <a:ext cx="2696785" cy="165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49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253007"/>
            <a:ext cx="9577064" cy="1200329"/>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25-26 ARALIK 2014</a:t>
            </a:r>
            <a:r>
              <a:rPr lang="tr-TR" sz="2400" b="1" dirty="0" smtClean="0">
                <a:solidFill>
                  <a:srgbClr val="002060"/>
                </a:solidFill>
                <a:latin typeface="Times New Roman" pitchFamily="18" charset="0"/>
                <a:cs typeface="Times New Roman" pitchFamily="18" charset="0"/>
              </a:rPr>
              <a:t> TARİHLERİ ARASINDA </a:t>
            </a:r>
          </a:p>
          <a:p>
            <a:pPr algn="ctr"/>
            <a:r>
              <a:rPr lang="en-US" sz="2400" b="1" dirty="0" smtClean="0">
                <a:solidFill>
                  <a:srgbClr val="002060"/>
                </a:solidFill>
                <a:latin typeface="Times New Roman" pitchFamily="18" charset="0"/>
                <a:cs typeface="Times New Roman" pitchFamily="18" charset="0"/>
              </a:rPr>
              <a:t>T.C. BAŞBAKAN YARDIMCISI NUMAN KURTULMUŞ ÜNİVERSİTEMİZİ ZİYARET ETTİ.</a:t>
            </a:r>
            <a:endParaRPr lang="en-US" sz="2400" b="1" dirty="0">
              <a:solidFill>
                <a:srgbClr val="00206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596" y="816843"/>
            <a:ext cx="6707188"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01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397023"/>
            <a:ext cx="9577064" cy="1200329"/>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30 ARALIK 2014</a:t>
            </a:r>
            <a:r>
              <a:rPr lang="tr-TR" sz="2400" b="1" dirty="0" smtClean="0">
                <a:solidFill>
                  <a:srgbClr val="002060"/>
                </a:solidFill>
                <a:latin typeface="Times New Roman" pitchFamily="18" charset="0"/>
                <a:cs typeface="Times New Roman" pitchFamily="18" charset="0"/>
              </a:rPr>
              <a:t> TARİHİNDE </a:t>
            </a:r>
            <a:r>
              <a:rPr lang="en-US" sz="2400" b="1" dirty="0" smtClean="0">
                <a:solidFill>
                  <a:srgbClr val="002060"/>
                </a:solidFill>
                <a:latin typeface="Times New Roman" pitchFamily="18" charset="0"/>
                <a:cs typeface="Times New Roman" pitchFamily="18" charset="0"/>
              </a:rPr>
              <a:t>ÜNİVERSİTEMİZ VE REKTÖRÜMÜZE "OXFORD AKADEMİSYENLER BİRLİĞİ" ÜYELİĞİ VERİLDİ</a:t>
            </a:r>
            <a:r>
              <a:rPr lang="tr-TR"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15" y="817656"/>
            <a:ext cx="3119568" cy="20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9147" y="859227"/>
            <a:ext cx="330693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6896" y="1101995"/>
            <a:ext cx="1797388" cy="11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638" y="2975164"/>
            <a:ext cx="3665628" cy="22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082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7523" y="980728"/>
            <a:ext cx="9577064" cy="461665"/>
          </a:xfrm>
          <a:prstGeom prst="rect">
            <a:avLst/>
          </a:prstGeom>
        </p:spPr>
        <p:txBody>
          <a:bodyPr wrap="square">
            <a:spAutoFit/>
          </a:bodyPr>
          <a:lstStyle/>
          <a:p>
            <a:pPr algn="ctr"/>
            <a:r>
              <a:rPr lang="tr-TR" sz="2400" b="1" dirty="0" smtClean="0">
                <a:solidFill>
                  <a:srgbClr val="002060"/>
                </a:solidFill>
                <a:latin typeface="Times New Roman" pitchFamily="18" charset="0"/>
                <a:cs typeface="Times New Roman" pitchFamily="18" charset="0"/>
              </a:rPr>
              <a:t>PASAPORT VE VİZE BİRİMİ</a:t>
            </a:r>
          </a:p>
        </p:txBody>
      </p:sp>
      <p:sp>
        <p:nvSpPr>
          <p:cNvPr id="6" name="TextBox 5"/>
          <p:cNvSpPr txBox="1"/>
          <p:nvPr/>
        </p:nvSpPr>
        <p:spPr>
          <a:xfrm>
            <a:off x="428497" y="1628801"/>
            <a:ext cx="9205023" cy="4801314"/>
          </a:xfrm>
          <a:prstGeom prst="rect">
            <a:avLst/>
          </a:prstGeom>
          <a:noFill/>
        </p:spPr>
        <p:txBody>
          <a:bodyPr wrap="square" rtlCol="0">
            <a:spAutoFit/>
          </a:bodyPr>
          <a:lstStyle/>
          <a:p>
            <a:pPr marR="0" lvl="0" indent="355600"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Eylül ayı itibariyle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155 akademik personele çalışma izni alınmıştır</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10 araştırma görevlileri için </a:t>
            </a: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çalışma izni alınmıştır</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30 idari personeli için çalışma lisans alınmak üzere evrakları hazırlanmıştır</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126 akademik personel ve yakınına vize ve oturum izni alınmıştır. </a:t>
            </a:r>
            <a:r>
              <a:rPr kumimoji="0" lang="tr-TR" sz="240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Çalışma lisans evraklarının alınması  ve vize işlemleri devam etmektedir.</a:t>
            </a:r>
            <a:r>
              <a:rPr kumimoji="0" lang="tr-TR" sz="24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365 öğrencilerin vize işlemleri yapılmıştır</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800 otururum işlemi yapılmıştır</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Bu işlemlerin yapılması aşamasında gerekli yazışmalar yürütülmüştür.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Cambria" panose="02040503050406030204" pitchFamily="18" charset="0"/>
            </a:endParaRPr>
          </a:p>
        </p:txBody>
      </p:sp>
    </p:spTree>
    <p:extLst>
      <p:ext uri="{BB962C8B-B14F-4D97-AF65-F5344CB8AC3E}">
        <p14:creationId xmlns:p14="http://schemas.microsoft.com/office/powerpoint/2010/main" val="32714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568624" y="1916832"/>
            <a:ext cx="6336704" cy="2554545"/>
          </a:xfrm>
          <a:prstGeom prst="rect">
            <a:avLst/>
          </a:prstGeom>
          <a:noFill/>
        </p:spPr>
        <p:txBody>
          <a:bodyPr wrap="square" rtlCol="0">
            <a:spAutoFit/>
          </a:bodyPr>
          <a:lstStyle/>
          <a:p>
            <a:pPr lvl="0" indent="355600" algn="ctr"/>
            <a:r>
              <a:rPr kumimoji="0" lang="tr-TR" sz="4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2015- 2016 EĞİTİM-ÖĞRETİM YILI BAHAR DÖNEMİ ÇALIŞMA</a:t>
            </a:r>
            <a:r>
              <a:rPr kumimoji="0" lang="tr-TR" sz="4000" b="1" i="0" u="none" strike="noStrike" kern="0" cap="none" spc="0" normalizeH="0" noProof="0" dirty="0" smtClean="0">
                <a:ln>
                  <a:noFill/>
                </a:ln>
                <a:solidFill>
                  <a:srgbClr val="002060"/>
                </a:solidFill>
                <a:effectLst/>
                <a:uLnTx/>
                <a:uFillTx/>
                <a:latin typeface="Cambria" panose="02040503050406030204" pitchFamily="18" charset="0"/>
                <a:cs typeface="Times New Roman" pitchFamily="18" charset="0"/>
              </a:rPr>
              <a:t> PLANLARI</a:t>
            </a:r>
            <a:endParaRPr kumimoji="0" lang="tr-TR" sz="4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109533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60512" y="1299532"/>
            <a:ext cx="9073008" cy="3785652"/>
          </a:xfrm>
          <a:prstGeom prst="rect">
            <a:avLst/>
          </a:prstGeom>
          <a:noFill/>
        </p:spPr>
        <p:txBody>
          <a:bodyPr wrap="square" rtlCol="0">
            <a:spAutoFit/>
          </a:bodyPr>
          <a:lstStyle/>
          <a:p>
            <a:pPr lvl="0" indent="355600" algn="ctr"/>
            <a:endPar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a:p>
            <a:pPr marL="514350" lvl="0" indent="-514350">
              <a:buFont typeface="+mj-lt"/>
              <a:buAutoNum type="arabicPeriod"/>
            </a:pP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İRO WEB SİTESİNİN GELİŞTİRİLMESİ</a:t>
            </a:r>
          </a:p>
          <a:p>
            <a:pPr marL="514350" lvl="0" indent="-514350">
              <a:buFont typeface="+mj-lt"/>
              <a:buAutoNum type="arabicPeriod"/>
            </a:pPr>
            <a:endPar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a:p>
            <a:pPr marL="514350" lvl="0" indent="-514350">
              <a:buFont typeface="+mj-lt"/>
              <a:buAutoNum type="arabicPeriod"/>
            </a:pP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04 ŞUBAT 2015 TARİHİNDE DIŞ İLİŞKİLER BÜROSU YABANCI UYRUKLU</a:t>
            </a:r>
            <a:r>
              <a:rPr kumimoji="0" lang="tr-TR" sz="3000" b="1" i="0" u="none" strike="noStrike" kern="0" cap="none" spc="0" normalizeH="0" noProof="0" dirty="0" smtClean="0">
                <a:ln>
                  <a:noFill/>
                </a:ln>
                <a:solidFill>
                  <a:srgbClr val="002060"/>
                </a:solidFill>
                <a:effectLst/>
                <a:uLnTx/>
                <a:uFillTx/>
                <a:latin typeface="Cambria" panose="02040503050406030204" pitchFamily="18" charset="0"/>
                <a:cs typeface="Times New Roman" pitchFamily="18" charset="0"/>
              </a:rPr>
              <a:t>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ÖĞRENCİLER KOORDİNATÖRLÜĞÜ’NÜN YABANCI</a:t>
            </a:r>
            <a:r>
              <a:rPr kumimoji="0" lang="tr-TR" sz="3000" b="1" i="0" u="none" strike="noStrike" kern="0" cap="none" spc="0" normalizeH="0" noProof="0" dirty="0" smtClean="0">
                <a:ln>
                  <a:noFill/>
                </a:ln>
                <a:solidFill>
                  <a:srgbClr val="002060"/>
                </a:solidFill>
                <a:effectLst/>
                <a:uLnTx/>
                <a:uFillTx/>
                <a:latin typeface="Cambria" panose="02040503050406030204" pitchFamily="18" charset="0"/>
                <a:cs typeface="Times New Roman" pitchFamily="18" charset="0"/>
              </a:rPr>
              <a:t> UYRUKLU ÖĞRENCİ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TEMSİLCİLERİ İLE REKTÖRLÜK DÜZEYİNDE YAPILACAK</a:t>
            </a:r>
            <a:r>
              <a:rPr kumimoji="0" lang="tr-TR" sz="3000" b="1" i="0" u="none" strike="noStrike" kern="0" cap="none" spc="0" normalizeH="0" noProof="0" dirty="0" smtClean="0">
                <a:ln>
                  <a:noFill/>
                </a:ln>
                <a:solidFill>
                  <a:srgbClr val="002060"/>
                </a:solidFill>
                <a:effectLst/>
                <a:uLnTx/>
                <a:uFillTx/>
                <a:latin typeface="Cambria" panose="02040503050406030204" pitchFamily="18" charset="0"/>
                <a:cs typeface="Times New Roman" pitchFamily="18" charset="0"/>
              </a:rPr>
              <a:t>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TOPLANTI</a:t>
            </a:r>
          </a:p>
        </p:txBody>
      </p:sp>
    </p:spTree>
    <p:extLst>
      <p:ext uri="{BB962C8B-B14F-4D97-AF65-F5344CB8AC3E}">
        <p14:creationId xmlns:p14="http://schemas.microsoft.com/office/powerpoint/2010/main" val="364001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44488" y="518184"/>
            <a:ext cx="9561512" cy="5863144"/>
          </a:xfrm>
          <a:prstGeom prst="rect">
            <a:avLst/>
          </a:prstGeom>
          <a:noFill/>
        </p:spPr>
        <p:txBody>
          <a:bodyPr wrap="square" rtlCol="0">
            <a:spAutoFit/>
          </a:bodyPr>
          <a:lstStyle/>
          <a:p>
            <a:pPr marL="531813" lvl="0" indent="-531813" algn="ctr"/>
            <a:endPar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a:p>
            <a:pPr marL="531813" lvl="0" indent="-531813"/>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4. ÜNİVERSİTEİMİZİN 20 YILLIK KURULUŞUNA YÖNELİK ÖĞRENCİLER ARASINDA ‘BENİM MANASIM’ ÇERÇEVESİNDE FOTO, ŞİİR VE KOMPOZİSYON YARIŞMASI DÜZENLEME</a:t>
            </a:r>
          </a:p>
          <a:p>
            <a:pPr marL="531813" lvl="0" indent="-531813"/>
            <a:endPar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a:p>
            <a:pPr marL="531813" lvl="0" indent="-531813"/>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5. ÜLKELER TANITIM GÜNLERİ </a:t>
            </a:r>
          </a:p>
          <a:p>
            <a:pPr marL="531813" lvl="0" indent="-531813"/>
            <a:endParaRPr kumimoji="0" lang="tr-TR" sz="15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a:p>
            <a:pPr marL="723900" lvl="0" indent="-192088">
              <a:buFont typeface="Wingdings" panose="05000000000000000000" pitchFamily="2" charset="2"/>
              <a:buChar char="v"/>
            </a:pP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 20 Şubat 2015 Özbekistan Tanıtım Günü</a:t>
            </a:r>
          </a:p>
          <a:p>
            <a:pPr marL="723900" lvl="0" indent="-192088">
              <a:buFont typeface="Wingdings" panose="05000000000000000000" pitchFamily="2" charset="2"/>
              <a:buChar char="v"/>
            </a:pP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 02 Mart 2015 Kazakistan Tanıtım Günü</a:t>
            </a:r>
          </a:p>
          <a:p>
            <a:pPr marL="723900" indent="-192088">
              <a:buFont typeface="Wingdings" panose="05000000000000000000" pitchFamily="2" charset="2"/>
              <a:buChar char="v"/>
            </a:pPr>
            <a:r>
              <a:rPr lang="tr-TR" sz="3000" b="1" kern="0" dirty="0" smtClean="0">
                <a:solidFill>
                  <a:srgbClr val="002060"/>
                </a:solidFill>
                <a:latin typeface="Cambria" panose="02040503050406030204" pitchFamily="18" charset="0"/>
                <a:cs typeface="Times New Roman" pitchFamily="18" charset="0"/>
              </a:rPr>
              <a:t> Nisan 2015 </a:t>
            </a:r>
            <a:r>
              <a:rPr lang="tr-TR" sz="2800" b="1" dirty="0" smtClean="0">
                <a:solidFill>
                  <a:srgbClr val="002060"/>
                </a:solidFill>
                <a:latin typeface="Cambria" panose="02040503050406030204" pitchFamily="18" charset="0"/>
                <a:ea typeface="Tahoma" panose="020B0604030504040204" pitchFamily="34" charset="0"/>
                <a:cs typeface="Tahoma" panose="020B0604030504040204" pitchFamily="34" charset="0"/>
              </a:rPr>
              <a:t>Tadjikistan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Tanıtım Günü</a:t>
            </a:r>
          </a:p>
          <a:p>
            <a:pPr marL="723900" lvl="0" indent="-192088">
              <a:buFont typeface="Wingdings" panose="05000000000000000000" pitchFamily="2" charset="2"/>
              <a:buChar char="v"/>
            </a:pP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 Nisan 2015 </a:t>
            </a:r>
            <a:r>
              <a:rPr lang="tr-TR" sz="2800" b="1" dirty="0" smtClean="0">
                <a:solidFill>
                  <a:srgbClr val="002060"/>
                </a:solidFill>
                <a:latin typeface="Cambria" panose="02040503050406030204" pitchFamily="18" charset="0"/>
                <a:ea typeface="Tahoma" panose="020B0604030504040204" pitchFamily="34" charset="0"/>
                <a:cs typeface="Tahoma" panose="020B0604030504040204" pitchFamily="34" charset="0"/>
              </a:rPr>
              <a:t>Afganistan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Tanıtım Günü</a:t>
            </a:r>
          </a:p>
          <a:p>
            <a:pPr marL="723900" indent="-192088">
              <a:buFont typeface="Wingdings" panose="05000000000000000000" pitchFamily="2" charset="2"/>
              <a:buChar char="v"/>
            </a:pPr>
            <a:r>
              <a:rPr lang="tr-TR" sz="3000" b="1" kern="0" dirty="0" smtClean="0">
                <a:solidFill>
                  <a:srgbClr val="002060"/>
                </a:solidFill>
                <a:latin typeface="Cambria" panose="02040503050406030204" pitchFamily="18" charset="0"/>
                <a:cs typeface="Times New Roman" pitchFamily="18" charset="0"/>
              </a:rPr>
              <a:t>Mayıs 2015 Kırgızistan ve Türkiye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Tanıtım Günü</a:t>
            </a:r>
          </a:p>
        </p:txBody>
      </p:sp>
    </p:spTree>
    <p:extLst>
      <p:ext uri="{BB962C8B-B14F-4D97-AF65-F5344CB8AC3E}">
        <p14:creationId xmlns:p14="http://schemas.microsoft.com/office/powerpoint/2010/main" val="398027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44488" y="908720"/>
            <a:ext cx="9433048" cy="5632311"/>
          </a:xfrm>
          <a:prstGeom prst="rect">
            <a:avLst/>
          </a:prstGeom>
          <a:noFill/>
        </p:spPr>
        <p:txBody>
          <a:bodyPr wrap="square" rtlCol="0">
            <a:spAutoFit/>
          </a:bodyPr>
          <a:lstStyle/>
          <a:p>
            <a:pPr marL="531813" lvl="0" indent="-531813"/>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6. ÖGRENCİ DEĞİŞİM PROGRAMILARI (DAAD, ERASMUS VS) TEMSİLCİLERİ</a:t>
            </a:r>
            <a:r>
              <a:rPr kumimoji="0" lang="tr-TR" sz="3000" b="1" i="0" u="none" strike="noStrike" kern="0" cap="none" spc="0" normalizeH="0" noProof="0" dirty="0" smtClean="0">
                <a:ln>
                  <a:noFill/>
                </a:ln>
                <a:solidFill>
                  <a:srgbClr val="002060"/>
                </a:solidFill>
                <a:effectLst/>
                <a:uLnTx/>
                <a:uFillTx/>
                <a:latin typeface="Cambria" panose="02040503050406030204" pitchFamily="18" charset="0"/>
                <a:cs typeface="Times New Roman" pitchFamily="18" charset="0"/>
              </a:rPr>
              <a:t> İ</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LE ÜNİVERSİTEMİZDE ÖĞRENCİLERİMİZİ TEŞFİK</a:t>
            </a:r>
            <a:r>
              <a:rPr kumimoji="0" lang="tr-TR" sz="3000" b="1" i="0" u="none" strike="noStrike" kern="0" cap="none" spc="0" normalizeH="0" noProof="0" dirty="0" smtClean="0">
                <a:ln>
                  <a:noFill/>
                </a:ln>
                <a:solidFill>
                  <a:srgbClr val="002060"/>
                </a:solidFill>
                <a:effectLst/>
                <a:uLnTx/>
                <a:uFillTx/>
                <a:latin typeface="Cambria" panose="02040503050406030204" pitchFamily="18" charset="0"/>
                <a:cs typeface="Times New Roman" pitchFamily="18" charset="0"/>
              </a:rPr>
              <a:t>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ETMEK AMACIYLA TOPLANTILARIN DÜZENLEMESİ </a:t>
            </a:r>
          </a:p>
          <a:p>
            <a:pPr marL="531813" lvl="0" indent="-531813"/>
            <a:endPar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endParaRPr>
          </a:p>
          <a:p>
            <a:pPr marL="531813" lvl="0" indent="-531813"/>
            <a:r>
              <a:rPr lang="tr-TR" sz="3000" b="1" kern="0" dirty="0" smtClean="0">
                <a:solidFill>
                  <a:srgbClr val="002060"/>
                </a:solidFill>
                <a:latin typeface="Cambria" panose="02040503050406030204" pitchFamily="18" charset="0"/>
                <a:cs typeface="Times New Roman" pitchFamily="18" charset="0"/>
              </a:rPr>
              <a:t>7. </a:t>
            </a:r>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ÖĞRENCİLERİMİZİ MOTİVE ETMEK AMACIYLA ÜNİVERSİTEMİZİN BAŞARILI MEZUNLARIYLA  TOPLANTI DÜZENLEMEK</a:t>
            </a:r>
          </a:p>
          <a:p>
            <a:pPr marL="531813" lvl="0" indent="-531813"/>
            <a:endParaRPr lang="tr-TR" sz="3000" b="1" kern="0" dirty="0">
              <a:solidFill>
                <a:srgbClr val="002060"/>
              </a:solidFill>
              <a:latin typeface="Cambria" panose="02040503050406030204" pitchFamily="18" charset="0"/>
              <a:cs typeface="Times New Roman" pitchFamily="18" charset="0"/>
            </a:endParaRPr>
          </a:p>
          <a:p>
            <a:pPr marL="531813" lvl="0" indent="-531813"/>
            <a:r>
              <a:rPr kumimoji="0" lang="tr-TR" sz="3000" b="1" i="0" u="none" strike="noStrike" kern="0" cap="none" spc="0" normalizeH="0" baseline="0" noProof="0" dirty="0" smtClean="0">
                <a:ln>
                  <a:noFill/>
                </a:ln>
                <a:solidFill>
                  <a:srgbClr val="002060"/>
                </a:solidFill>
                <a:effectLst/>
                <a:uLnTx/>
                <a:uFillTx/>
                <a:latin typeface="Cambria" panose="02040503050406030204" pitchFamily="18" charset="0"/>
                <a:cs typeface="Times New Roman" pitchFamily="18" charset="0"/>
              </a:rPr>
              <a:t>8. ÜNİVERSİTEMİZİN TANITIM BROŞÜRÜNÜN İNGİLİZCE VERSİYONUNU HAZIRLAMAK</a:t>
            </a:r>
          </a:p>
        </p:txBody>
      </p:sp>
    </p:spTree>
    <p:extLst>
      <p:ext uri="{BB962C8B-B14F-4D97-AF65-F5344CB8AC3E}">
        <p14:creationId xmlns:p14="http://schemas.microsoft.com/office/powerpoint/2010/main" val="1188555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2481" y="1772816"/>
            <a:ext cx="9433048" cy="3785652"/>
          </a:xfrm>
          <a:prstGeom prst="rect">
            <a:avLst/>
          </a:prstGeom>
          <a:noFill/>
        </p:spPr>
        <p:txBody>
          <a:bodyPr wrap="square" rtlCol="0">
            <a:spAutoFit/>
          </a:bodyPr>
          <a:lstStyle/>
          <a:p>
            <a:pPr algn="ctr"/>
            <a:r>
              <a:rPr lang="tr-TR" sz="5000" b="1" i="1" dirty="0" smtClean="0">
                <a:solidFill>
                  <a:srgbClr val="002060"/>
                </a:solidFill>
                <a:latin typeface="Times New Roman" pitchFamily="18" charset="0"/>
                <a:cs typeface="Times New Roman" pitchFamily="18" charset="0"/>
              </a:rPr>
              <a:t>İLGİNİZ İÇİN TEŞEKKÜR EDERİZ.</a:t>
            </a:r>
          </a:p>
          <a:p>
            <a:pPr algn="ctr"/>
            <a:endParaRPr lang="tr-TR" sz="4000" b="1" i="1" dirty="0">
              <a:solidFill>
                <a:srgbClr val="002060"/>
              </a:solidFill>
              <a:latin typeface="Times New Roman" pitchFamily="18" charset="0"/>
              <a:cs typeface="Times New Roman" pitchFamily="18" charset="0"/>
            </a:endParaRPr>
          </a:p>
          <a:p>
            <a:pPr algn="ctr"/>
            <a:r>
              <a:rPr lang="tr-TR" sz="4000" b="1" i="1" dirty="0" smtClean="0">
                <a:solidFill>
                  <a:srgbClr val="002060"/>
                </a:solidFill>
                <a:latin typeface="Times New Roman" pitchFamily="18" charset="0"/>
                <a:cs typeface="Times New Roman" pitchFamily="18" charset="0"/>
              </a:rPr>
              <a:t>http:</a:t>
            </a:r>
            <a:r>
              <a:rPr lang="en-US" sz="4000" b="1" i="1" dirty="0" smtClean="0">
                <a:solidFill>
                  <a:srgbClr val="002060"/>
                </a:solidFill>
                <a:latin typeface="Times New Roman" pitchFamily="18" charset="0"/>
                <a:cs typeface="Times New Roman" pitchFamily="18" charset="0"/>
              </a:rPr>
              <a:t>/iro.manas.edu.kg</a:t>
            </a:r>
          </a:p>
          <a:p>
            <a:pPr algn="ctr"/>
            <a:endParaRPr lang="en-US" sz="2000" b="1" i="1" dirty="0">
              <a:solidFill>
                <a:srgbClr val="002060"/>
              </a:solidFill>
              <a:latin typeface="Times New Roman" pitchFamily="18" charset="0"/>
              <a:cs typeface="Times New Roman" pitchFamily="18" charset="0"/>
            </a:endParaRPr>
          </a:p>
          <a:p>
            <a:pPr algn="ctr"/>
            <a:r>
              <a:rPr lang="en-US" sz="4000" b="1" i="1" dirty="0" smtClean="0">
                <a:solidFill>
                  <a:srgbClr val="002060"/>
                </a:solidFill>
                <a:latin typeface="Times New Roman" pitchFamily="18" charset="0"/>
                <a:cs typeface="Times New Roman" pitchFamily="18" charset="0"/>
              </a:rPr>
              <a:t>iro@manas.edu.kg</a:t>
            </a:r>
            <a:endParaRPr lang="ru-RU" sz="4000" b="1" i="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2676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836712"/>
            <a:ext cx="9906000" cy="47705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500" b="1" i="0" u="none" strike="noStrike" kern="0" cap="none" spc="0" normalizeH="0" baseline="0" noProof="0" dirty="0">
                <a:ln>
                  <a:noFill/>
                </a:ln>
                <a:solidFill>
                  <a:srgbClr val="002060"/>
                </a:solidFill>
                <a:effectLst/>
                <a:uLnTx/>
                <a:uFillTx/>
                <a:latin typeface="Cambria" panose="02040503050406030204" pitchFamily="18" charset="0"/>
                <a:ea typeface="Tahoma" panose="020B0604030504040204" pitchFamily="34" charset="0"/>
                <a:cs typeface="Tahoma" panose="020B0604030504040204" pitchFamily="34" charset="0"/>
              </a:rPr>
              <a:t>DIŞ İLİŞKİLER BÜROSU ORGANİZASYON </a:t>
            </a:r>
            <a:r>
              <a:rPr kumimoji="0" lang="ru-RU" sz="2500" b="1" i="0" u="none" strike="noStrike" kern="0" cap="none" spc="0" normalizeH="0" baseline="0" noProof="0" dirty="0" smtClean="0">
                <a:ln>
                  <a:noFill/>
                </a:ln>
                <a:solidFill>
                  <a:srgbClr val="002060"/>
                </a:solidFill>
                <a:effectLst/>
                <a:uLnTx/>
                <a:uFillTx/>
                <a:latin typeface="Cambria" panose="02040503050406030204" pitchFamily="18" charset="0"/>
                <a:ea typeface="Tahoma" panose="020B0604030504040204" pitchFamily="34" charset="0"/>
                <a:cs typeface="Tahoma" panose="020B0604030504040204" pitchFamily="34" charset="0"/>
              </a:rPr>
              <a:t>ŞEMASI</a:t>
            </a:r>
            <a:endParaRPr kumimoji="0" lang="en-US" sz="2500" b="0" i="0" u="none" strike="noStrike" kern="0" cap="none" spc="0" normalizeH="0" baseline="0" noProof="0" dirty="0">
              <a:ln>
                <a:noFill/>
              </a:ln>
              <a:solidFill>
                <a:srgbClr val="002060"/>
              </a:solidFill>
              <a:effectLst/>
              <a:uLnTx/>
              <a:uFillTx/>
              <a:latin typeface="Cambria" panose="02040503050406030204" pitchFamily="18" charset="0"/>
              <a:ea typeface="Tahoma" panose="020B0604030504040204" pitchFamily="34" charset="0"/>
              <a:cs typeface="Tahoma" panose="020B0604030504040204" pitchFamily="34" charset="0"/>
            </a:endParaRPr>
          </a:p>
        </p:txBody>
      </p:sp>
      <p:sp>
        <p:nvSpPr>
          <p:cNvPr id="6" name="Rectangle 23"/>
          <p:cNvSpPr/>
          <p:nvPr/>
        </p:nvSpPr>
        <p:spPr>
          <a:xfrm>
            <a:off x="3314818" y="1340768"/>
            <a:ext cx="2808312" cy="863705"/>
          </a:xfrm>
          <a:prstGeom prst="rect">
            <a:avLst/>
          </a:prstGeom>
          <a:solidFill>
            <a:srgbClr val="66003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rgbClr val="FFFFCC"/>
                </a:solidFill>
                <a:latin typeface="Cambria" panose="02040503050406030204" pitchFamily="18" charset="0"/>
              </a:rPr>
              <a:t>D</a:t>
            </a:r>
            <a:r>
              <a:rPr lang="tr-TR" b="1" dirty="0">
                <a:solidFill>
                  <a:srgbClr val="FFFFCC"/>
                </a:solidFill>
                <a:latin typeface="Cambria" panose="02040503050406030204" pitchFamily="18" charset="0"/>
              </a:rPr>
              <a:t>ış </a:t>
            </a:r>
            <a:r>
              <a:rPr lang="ru-RU" b="1" dirty="0">
                <a:solidFill>
                  <a:srgbClr val="FFFFCC"/>
                </a:solidFill>
                <a:latin typeface="Cambria" panose="02040503050406030204" pitchFamily="18" charset="0"/>
              </a:rPr>
              <a:t> İlişkiler</a:t>
            </a:r>
            <a:r>
              <a:rPr lang="en-US" b="1" dirty="0">
                <a:solidFill>
                  <a:srgbClr val="FFFFCC"/>
                </a:solidFill>
                <a:latin typeface="Cambria" panose="02040503050406030204" pitchFamily="18" charset="0"/>
              </a:rPr>
              <a:t>den </a:t>
            </a:r>
            <a:r>
              <a:rPr lang="en-US" b="1" dirty="0" err="1">
                <a:solidFill>
                  <a:srgbClr val="FFFFCC"/>
                </a:solidFill>
                <a:latin typeface="Cambria" panose="02040503050406030204" pitchFamily="18" charset="0"/>
              </a:rPr>
              <a:t>Sorumlu</a:t>
            </a:r>
            <a:r>
              <a:rPr lang="en-US" b="1" dirty="0">
                <a:solidFill>
                  <a:srgbClr val="FFFFCC"/>
                </a:solidFill>
                <a:latin typeface="Cambria" panose="02040503050406030204" pitchFamily="18" charset="0"/>
              </a:rPr>
              <a:t>   </a:t>
            </a:r>
            <a:r>
              <a:rPr lang="ru-RU" b="1" dirty="0">
                <a:solidFill>
                  <a:srgbClr val="FFFFCC"/>
                </a:solidFill>
                <a:latin typeface="Cambria" panose="02040503050406030204" pitchFamily="18" charset="0"/>
              </a:rPr>
              <a:t>Rektör Yardımcısı</a:t>
            </a:r>
            <a:endParaRPr lang="en-US" dirty="0">
              <a:solidFill>
                <a:srgbClr val="FFFFCC"/>
              </a:solidFill>
              <a:latin typeface="Cambria" panose="02040503050406030204" pitchFamily="18" charset="0"/>
            </a:endParaRPr>
          </a:p>
        </p:txBody>
      </p:sp>
      <p:sp>
        <p:nvSpPr>
          <p:cNvPr id="8" name="Rectangle 26"/>
          <p:cNvSpPr/>
          <p:nvPr/>
        </p:nvSpPr>
        <p:spPr>
          <a:xfrm>
            <a:off x="3314818" y="2504771"/>
            <a:ext cx="2808312" cy="720080"/>
          </a:xfrm>
          <a:prstGeom prst="rect">
            <a:avLst/>
          </a:prstGeom>
          <a:solidFill>
            <a:srgbClr val="66003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a:solidFill>
                  <a:srgbClr val="FFFFCC"/>
                </a:solidFill>
                <a:latin typeface="Cambria" panose="02040503050406030204" pitchFamily="18" charset="0"/>
              </a:rPr>
              <a:t>Dış İlişkiler Bürosü</a:t>
            </a:r>
            <a:r>
              <a:rPr lang="en-US" b="1" dirty="0">
                <a:solidFill>
                  <a:srgbClr val="FFFFCC"/>
                </a:solidFill>
                <a:latin typeface="Cambria" panose="02040503050406030204" pitchFamily="18" charset="0"/>
              </a:rPr>
              <a:t> M</a:t>
            </a:r>
            <a:r>
              <a:rPr lang="tr-TR" b="1" dirty="0">
                <a:solidFill>
                  <a:srgbClr val="FFFFCC"/>
                </a:solidFill>
                <a:latin typeface="Cambria" panose="02040503050406030204" pitchFamily="18" charset="0"/>
              </a:rPr>
              <a:t>üdürü</a:t>
            </a:r>
            <a:endParaRPr lang="en-US" b="1" dirty="0">
              <a:solidFill>
                <a:srgbClr val="FFFFCC"/>
              </a:solidFill>
              <a:latin typeface="Cambria" panose="02040503050406030204" pitchFamily="18" charset="0"/>
            </a:endParaRPr>
          </a:p>
        </p:txBody>
      </p:sp>
      <p:sp>
        <p:nvSpPr>
          <p:cNvPr id="11" name="Rectangle 31"/>
          <p:cNvSpPr/>
          <p:nvPr/>
        </p:nvSpPr>
        <p:spPr>
          <a:xfrm>
            <a:off x="1520620" y="3833752"/>
            <a:ext cx="1482165" cy="792088"/>
          </a:xfrm>
          <a:prstGeom prst="rect">
            <a:avLst/>
          </a:prstGeom>
          <a:solidFill>
            <a:srgbClr val="66003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err="1" smtClean="0">
                <a:solidFill>
                  <a:srgbClr val="FFFFCC"/>
                </a:solidFill>
                <a:latin typeface="Cambria" panose="02040503050406030204" pitchFamily="18" charset="0"/>
              </a:rPr>
              <a:t>Dış</a:t>
            </a:r>
            <a:r>
              <a:rPr lang="ru-RU" b="1" dirty="0" smtClean="0">
                <a:solidFill>
                  <a:srgbClr val="FFFFCC"/>
                </a:solidFill>
                <a:latin typeface="Cambria" panose="02040503050406030204" pitchFamily="18" charset="0"/>
              </a:rPr>
              <a:t> </a:t>
            </a:r>
            <a:r>
              <a:rPr lang="ru-RU" b="1" dirty="0">
                <a:solidFill>
                  <a:srgbClr val="FFFFCC"/>
                </a:solidFill>
                <a:latin typeface="Cambria" panose="02040503050406030204" pitchFamily="18" charset="0"/>
              </a:rPr>
              <a:t>İlişkiler Bürosü</a:t>
            </a:r>
            <a:endParaRPr lang="en-US" b="1" dirty="0">
              <a:solidFill>
                <a:srgbClr val="FFFFCC"/>
              </a:solidFill>
              <a:latin typeface="Cambria" panose="02040503050406030204" pitchFamily="18" charset="0"/>
            </a:endParaRPr>
          </a:p>
        </p:txBody>
      </p:sp>
      <p:sp>
        <p:nvSpPr>
          <p:cNvPr id="16" name="TextBox 15"/>
          <p:cNvSpPr txBox="1"/>
          <p:nvPr/>
        </p:nvSpPr>
        <p:spPr>
          <a:xfrm>
            <a:off x="492055" y="4638035"/>
            <a:ext cx="4172913"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2060"/>
                </a:solidFill>
                <a:latin typeface="Cambria" panose="02040503050406030204" pitchFamily="18" charset="0"/>
              </a:rPr>
              <a:t>Web </a:t>
            </a:r>
            <a:r>
              <a:rPr lang="en-US" dirty="0" smtClean="0">
                <a:solidFill>
                  <a:srgbClr val="002060"/>
                </a:solidFill>
                <a:latin typeface="Cambria" panose="02040503050406030204" pitchFamily="18" charset="0"/>
              </a:rPr>
              <a:t>s</a:t>
            </a:r>
            <a:r>
              <a:rPr lang="tr-TR" dirty="0" smtClean="0">
                <a:solidFill>
                  <a:srgbClr val="002060"/>
                </a:solidFill>
                <a:latin typeface="Cambria" panose="02040503050406030204" pitchFamily="18" charset="0"/>
              </a:rPr>
              <a:t>i</a:t>
            </a:r>
            <a:r>
              <a:rPr lang="en-US" dirty="0" err="1" smtClean="0">
                <a:solidFill>
                  <a:srgbClr val="002060"/>
                </a:solidFill>
                <a:latin typeface="Cambria" panose="02040503050406030204" pitchFamily="18" charset="0"/>
              </a:rPr>
              <a:t>te</a:t>
            </a:r>
            <a:r>
              <a:rPr lang="en-US" dirty="0" smtClean="0">
                <a:solidFill>
                  <a:srgbClr val="002060"/>
                </a:solidFill>
                <a:latin typeface="Cambria" panose="02040503050406030204" pitchFamily="18" charset="0"/>
              </a:rPr>
              <a:t> </a:t>
            </a:r>
            <a:r>
              <a:rPr lang="en-US" dirty="0" err="1">
                <a:solidFill>
                  <a:srgbClr val="002060"/>
                </a:solidFill>
                <a:latin typeface="Cambria" panose="02040503050406030204" pitchFamily="18" charset="0"/>
              </a:rPr>
              <a:t>ve</a:t>
            </a:r>
            <a:r>
              <a:rPr lang="en-US" dirty="0">
                <a:solidFill>
                  <a:srgbClr val="002060"/>
                </a:solidFill>
                <a:latin typeface="Cambria" panose="02040503050406030204" pitchFamily="18" charset="0"/>
              </a:rPr>
              <a:t> </a:t>
            </a:r>
            <a:r>
              <a:rPr lang="en-US" dirty="0" err="1">
                <a:solidFill>
                  <a:srgbClr val="002060"/>
                </a:solidFill>
                <a:latin typeface="Cambria" panose="02040503050406030204" pitchFamily="18" charset="0"/>
              </a:rPr>
              <a:t>Sosyal</a:t>
            </a:r>
            <a:r>
              <a:rPr lang="en-US" dirty="0">
                <a:solidFill>
                  <a:srgbClr val="002060"/>
                </a:solidFill>
                <a:latin typeface="Cambria" panose="02040503050406030204" pitchFamily="18" charset="0"/>
              </a:rPr>
              <a:t> </a:t>
            </a:r>
            <a:r>
              <a:rPr lang="en-US" dirty="0" err="1">
                <a:solidFill>
                  <a:srgbClr val="002060"/>
                </a:solidFill>
                <a:latin typeface="Cambria" panose="02040503050406030204" pitchFamily="18" charset="0"/>
              </a:rPr>
              <a:t>Medya</a:t>
            </a:r>
            <a:r>
              <a:rPr lang="en-US" dirty="0">
                <a:solidFill>
                  <a:srgbClr val="002060"/>
                </a:solidFill>
                <a:latin typeface="Cambria" panose="02040503050406030204" pitchFamily="18" charset="0"/>
              </a:rPr>
              <a:t> </a:t>
            </a:r>
            <a:r>
              <a:rPr lang="en-US" dirty="0" err="1">
                <a:solidFill>
                  <a:srgbClr val="002060"/>
                </a:solidFill>
                <a:latin typeface="Cambria" panose="02040503050406030204" pitchFamily="18" charset="0"/>
              </a:rPr>
              <a:t>Çalışmaları</a:t>
            </a:r>
            <a:endParaRPr lang="en-US" dirty="0">
              <a:solidFill>
                <a:srgbClr val="002060"/>
              </a:solidFill>
              <a:latin typeface="Cambria" panose="02040503050406030204" pitchFamily="18" charset="0"/>
            </a:endParaRPr>
          </a:p>
          <a:p>
            <a:pPr marL="285750" indent="-285750">
              <a:buFont typeface="Wingdings" panose="05000000000000000000" pitchFamily="2" charset="2"/>
              <a:buChar char="v"/>
            </a:pPr>
            <a:r>
              <a:rPr lang="ru-RU" dirty="0">
                <a:solidFill>
                  <a:srgbClr val="002060"/>
                </a:solidFill>
                <a:latin typeface="Cambria" panose="02040503050406030204" pitchFamily="18" charset="0"/>
              </a:rPr>
              <a:t>İşbirliği anlaşmaları</a:t>
            </a:r>
            <a:endParaRPr lang="en-US" dirty="0">
              <a:solidFill>
                <a:srgbClr val="002060"/>
              </a:solidFill>
              <a:latin typeface="Cambria" panose="02040503050406030204" pitchFamily="18" charset="0"/>
            </a:endParaRPr>
          </a:p>
          <a:p>
            <a:pPr marL="285750" indent="-285750">
              <a:buFont typeface="Wingdings" panose="05000000000000000000" pitchFamily="2" charset="2"/>
              <a:buChar char="v"/>
            </a:pPr>
            <a:r>
              <a:rPr lang="ru-RU" dirty="0">
                <a:solidFill>
                  <a:srgbClr val="002060"/>
                </a:solidFill>
                <a:latin typeface="Cambria" panose="02040503050406030204" pitchFamily="18" charset="0"/>
              </a:rPr>
              <a:t>Uluslararası tanıtım</a:t>
            </a:r>
            <a:endParaRPr lang="en-US" dirty="0">
              <a:solidFill>
                <a:srgbClr val="002060"/>
              </a:solidFill>
              <a:latin typeface="Cambria" panose="02040503050406030204" pitchFamily="18" charset="0"/>
            </a:endParaRPr>
          </a:p>
          <a:p>
            <a:pPr marL="285750" indent="-285750">
              <a:buFont typeface="Wingdings" panose="05000000000000000000" pitchFamily="2" charset="2"/>
              <a:buChar char="v"/>
            </a:pPr>
            <a:r>
              <a:rPr lang="ru-RU" dirty="0">
                <a:solidFill>
                  <a:srgbClr val="002060"/>
                </a:solidFill>
                <a:latin typeface="Cambria" panose="02040503050406030204" pitchFamily="18" charset="0"/>
              </a:rPr>
              <a:t>Yabancı Heyet Ağırlama</a:t>
            </a:r>
            <a:endParaRPr lang="en-US" dirty="0">
              <a:solidFill>
                <a:srgbClr val="002060"/>
              </a:solidFill>
              <a:latin typeface="Cambria" panose="02040503050406030204" pitchFamily="18" charset="0"/>
            </a:endParaRPr>
          </a:p>
          <a:p>
            <a:pPr marL="285750" indent="-285750">
              <a:buFont typeface="Wingdings" panose="05000000000000000000" pitchFamily="2" charset="2"/>
              <a:buChar char="v"/>
            </a:pPr>
            <a:r>
              <a:rPr lang="ru-RU" dirty="0">
                <a:solidFill>
                  <a:srgbClr val="002060"/>
                </a:solidFill>
                <a:latin typeface="Cambria" panose="02040503050406030204" pitchFamily="18" charset="0"/>
              </a:rPr>
              <a:t>Uluslar ve Uluslararası Etkinlikler</a:t>
            </a:r>
            <a:endParaRPr lang="en-US" dirty="0">
              <a:solidFill>
                <a:srgbClr val="002060"/>
              </a:solidFill>
              <a:latin typeface="Cambria" panose="02040503050406030204" pitchFamily="18" charset="0"/>
            </a:endParaRPr>
          </a:p>
          <a:p>
            <a:pPr marL="285750" indent="-285750">
              <a:buFont typeface="Wingdings" panose="05000000000000000000" pitchFamily="2" charset="2"/>
              <a:buChar char="v"/>
            </a:pPr>
            <a:r>
              <a:rPr lang="ru-RU" dirty="0">
                <a:solidFill>
                  <a:srgbClr val="002060"/>
                </a:solidFill>
                <a:latin typeface="Cambria" panose="02040503050406030204" pitchFamily="18" charset="0"/>
              </a:rPr>
              <a:t>Uluslararası Öğrenci Koordinatörlüğü</a:t>
            </a:r>
            <a:endParaRPr lang="en-US" dirty="0">
              <a:solidFill>
                <a:srgbClr val="002060"/>
              </a:solidFill>
              <a:latin typeface="Cambria" panose="02040503050406030204" pitchFamily="18" charset="0"/>
            </a:endParaRPr>
          </a:p>
          <a:p>
            <a:pPr marL="285750" indent="-285750">
              <a:buFont typeface="Wingdings" panose="05000000000000000000" pitchFamily="2" charset="2"/>
              <a:buChar char="v"/>
            </a:pPr>
            <a:r>
              <a:rPr lang="ru-RU" dirty="0">
                <a:solidFill>
                  <a:srgbClr val="002060"/>
                </a:solidFill>
                <a:latin typeface="Cambria" panose="02040503050406030204" pitchFamily="18" charset="0"/>
              </a:rPr>
              <a:t>Editörlük ve </a:t>
            </a:r>
            <a:r>
              <a:rPr lang="ru-RU" dirty="0" err="1">
                <a:solidFill>
                  <a:srgbClr val="002060"/>
                </a:solidFill>
                <a:latin typeface="Cambria" panose="02040503050406030204" pitchFamily="18" charset="0"/>
              </a:rPr>
              <a:t>Çevirici</a:t>
            </a:r>
            <a:r>
              <a:rPr lang="ru-RU" dirty="0">
                <a:solidFill>
                  <a:srgbClr val="002060"/>
                </a:solidFill>
                <a:latin typeface="Cambria" panose="02040503050406030204" pitchFamily="18" charset="0"/>
              </a:rPr>
              <a:t> </a:t>
            </a:r>
            <a:r>
              <a:rPr lang="ru-RU" dirty="0" err="1" smtClean="0">
                <a:solidFill>
                  <a:srgbClr val="002060"/>
                </a:solidFill>
                <a:latin typeface="Cambria" panose="02040503050406030204" pitchFamily="18" charset="0"/>
              </a:rPr>
              <a:t>Merkezi</a:t>
            </a:r>
            <a:r>
              <a:rPr lang="ru-RU" dirty="0">
                <a:solidFill>
                  <a:prstClr val="black"/>
                </a:solidFill>
                <a:latin typeface="Cambria" panose="02040503050406030204" pitchFamily="18" charset="0"/>
              </a:rPr>
              <a:t> </a:t>
            </a:r>
            <a:endParaRPr lang="en-US" dirty="0">
              <a:solidFill>
                <a:prstClr val="black"/>
              </a:solidFill>
              <a:latin typeface="Cambria" panose="02040503050406030204" pitchFamily="18" charset="0"/>
            </a:endParaRPr>
          </a:p>
        </p:txBody>
      </p:sp>
      <p:sp>
        <p:nvSpPr>
          <p:cNvPr id="18" name="Rectangle 49"/>
          <p:cNvSpPr/>
          <p:nvPr/>
        </p:nvSpPr>
        <p:spPr>
          <a:xfrm>
            <a:off x="6615184" y="3833752"/>
            <a:ext cx="1950217" cy="792088"/>
          </a:xfrm>
          <a:prstGeom prst="rect">
            <a:avLst/>
          </a:prstGeom>
          <a:solidFill>
            <a:srgbClr val="66003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a:solidFill>
                  <a:srgbClr val="FFFFCC"/>
                </a:solidFill>
                <a:latin typeface="Cambria" panose="02040503050406030204" pitchFamily="18" charset="0"/>
              </a:rPr>
              <a:t>Pasaport Vize İşlemi</a:t>
            </a:r>
            <a:endParaRPr lang="en-US" b="1" dirty="0">
              <a:solidFill>
                <a:srgbClr val="FFFFCC"/>
              </a:solidFill>
              <a:latin typeface="Cambria" panose="02040503050406030204" pitchFamily="18" charset="0"/>
            </a:endParaRPr>
          </a:p>
        </p:txBody>
      </p:sp>
      <p:sp>
        <p:nvSpPr>
          <p:cNvPr id="26" name="Rectangle 60"/>
          <p:cNvSpPr/>
          <p:nvPr/>
        </p:nvSpPr>
        <p:spPr>
          <a:xfrm>
            <a:off x="5835098" y="5264376"/>
            <a:ext cx="1560173" cy="900928"/>
          </a:xfrm>
          <a:prstGeom prst="rect">
            <a:avLst/>
          </a:prstGeom>
          <a:solidFill>
            <a:srgbClr val="66003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err="1">
                <a:solidFill>
                  <a:srgbClr val="FFFFCC"/>
                </a:solidFill>
                <a:latin typeface="Cambria" panose="02040503050406030204" pitchFamily="18" charset="0"/>
              </a:rPr>
              <a:t>Pasaport</a:t>
            </a:r>
            <a:r>
              <a:rPr lang="ru-RU" b="1" dirty="0">
                <a:solidFill>
                  <a:srgbClr val="FFFFCC"/>
                </a:solidFill>
                <a:latin typeface="Cambria" panose="02040503050406030204" pitchFamily="18" charset="0"/>
              </a:rPr>
              <a:t> </a:t>
            </a:r>
            <a:endParaRPr lang="tr-TR" b="1" dirty="0" smtClean="0">
              <a:solidFill>
                <a:srgbClr val="FFFFCC"/>
              </a:solidFill>
              <a:latin typeface="Cambria" panose="02040503050406030204" pitchFamily="18" charset="0"/>
            </a:endParaRPr>
          </a:p>
          <a:p>
            <a:pPr algn="ctr"/>
            <a:r>
              <a:rPr lang="ru-RU" b="1" dirty="0" err="1" smtClean="0">
                <a:solidFill>
                  <a:srgbClr val="FFFFCC"/>
                </a:solidFill>
                <a:latin typeface="Cambria" panose="02040503050406030204" pitchFamily="18" charset="0"/>
              </a:rPr>
              <a:t>ve</a:t>
            </a:r>
            <a:r>
              <a:rPr lang="ru-RU" b="1" dirty="0" smtClean="0">
                <a:solidFill>
                  <a:srgbClr val="FFFFCC"/>
                </a:solidFill>
                <a:latin typeface="Cambria" panose="02040503050406030204" pitchFamily="18" charset="0"/>
              </a:rPr>
              <a:t> </a:t>
            </a:r>
            <a:endParaRPr lang="tr-TR" b="1" dirty="0" smtClean="0">
              <a:solidFill>
                <a:srgbClr val="FFFFCC"/>
              </a:solidFill>
              <a:latin typeface="Cambria" panose="02040503050406030204" pitchFamily="18" charset="0"/>
            </a:endParaRPr>
          </a:p>
          <a:p>
            <a:pPr algn="ctr"/>
            <a:r>
              <a:rPr lang="ru-RU" b="1" dirty="0" err="1" smtClean="0">
                <a:solidFill>
                  <a:srgbClr val="FFFFCC"/>
                </a:solidFill>
                <a:latin typeface="Cambria" panose="02040503050406030204" pitchFamily="18" charset="0"/>
              </a:rPr>
              <a:t>Vize</a:t>
            </a:r>
            <a:endParaRPr lang="en-US" b="1" dirty="0">
              <a:solidFill>
                <a:srgbClr val="FFFFCC"/>
              </a:solidFill>
              <a:latin typeface="Cambria" panose="02040503050406030204" pitchFamily="18" charset="0"/>
            </a:endParaRPr>
          </a:p>
        </p:txBody>
      </p:sp>
      <p:sp>
        <p:nvSpPr>
          <p:cNvPr id="27" name="Rectangle 61"/>
          <p:cNvSpPr/>
          <p:nvPr/>
        </p:nvSpPr>
        <p:spPr>
          <a:xfrm>
            <a:off x="7785315" y="5264376"/>
            <a:ext cx="1560173" cy="900928"/>
          </a:xfrm>
          <a:prstGeom prst="rect">
            <a:avLst/>
          </a:prstGeom>
          <a:solidFill>
            <a:srgbClr val="660033"/>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err="1">
                <a:solidFill>
                  <a:srgbClr val="FFFFCC"/>
                </a:solidFill>
                <a:latin typeface="Cambria" panose="02040503050406030204" pitchFamily="18" charset="0"/>
              </a:rPr>
              <a:t>Vize</a:t>
            </a:r>
            <a:r>
              <a:rPr lang="ru-RU" b="1" dirty="0">
                <a:solidFill>
                  <a:srgbClr val="FFFFCC"/>
                </a:solidFill>
                <a:latin typeface="Cambria" panose="02040503050406030204" pitchFamily="18" charset="0"/>
              </a:rPr>
              <a:t> </a:t>
            </a:r>
            <a:endParaRPr lang="tr-TR" b="1" dirty="0" smtClean="0">
              <a:solidFill>
                <a:srgbClr val="FFFFCC"/>
              </a:solidFill>
              <a:latin typeface="Cambria" panose="02040503050406030204" pitchFamily="18" charset="0"/>
            </a:endParaRPr>
          </a:p>
          <a:p>
            <a:pPr algn="ctr"/>
            <a:r>
              <a:rPr lang="ru-RU" b="1" dirty="0" err="1" smtClean="0">
                <a:solidFill>
                  <a:srgbClr val="FFFFCC"/>
                </a:solidFill>
                <a:latin typeface="Cambria" panose="02040503050406030204" pitchFamily="18" charset="0"/>
              </a:rPr>
              <a:t>oturum</a:t>
            </a:r>
            <a:endParaRPr lang="en-US" b="1" dirty="0">
              <a:solidFill>
                <a:srgbClr val="FFFFCC"/>
              </a:solidFill>
              <a:latin typeface="Cambria" panose="02040503050406030204" pitchFamily="18" charset="0"/>
            </a:endParaRPr>
          </a:p>
        </p:txBody>
      </p:sp>
      <p:sp>
        <p:nvSpPr>
          <p:cNvPr id="36" name="Стрелка вниз 35"/>
          <p:cNvSpPr/>
          <p:nvPr/>
        </p:nvSpPr>
        <p:spPr>
          <a:xfrm>
            <a:off x="4574958" y="2253122"/>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37" name="Прямоугольник 36"/>
          <p:cNvSpPr/>
          <p:nvPr/>
        </p:nvSpPr>
        <p:spPr>
          <a:xfrm>
            <a:off x="1996172" y="3501008"/>
            <a:ext cx="5445604" cy="72008"/>
          </a:xfrm>
          <a:prstGeom prst="rect">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38" name="Стрелка вниз 37"/>
          <p:cNvSpPr/>
          <p:nvPr/>
        </p:nvSpPr>
        <p:spPr>
          <a:xfrm>
            <a:off x="1922314" y="3573016"/>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39" name="Стрелка вниз 38"/>
          <p:cNvSpPr/>
          <p:nvPr/>
        </p:nvSpPr>
        <p:spPr>
          <a:xfrm>
            <a:off x="7228067" y="3573016"/>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40" name="Стрелка вниз 39"/>
          <p:cNvSpPr/>
          <p:nvPr/>
        </p:nvSpPr>
        <p:spPr>
          <a:xfrm>
            <a:off x="4574958" y="3262128"/>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41" name="Прямоугольник 40"/>
          <p:cNvSpPr/>
          <p:nvPr/>
        </p:nvSpPr>
        <p:spPr>
          <a:xfrm>
            <a:off x="6506359" y="4941168"/>
            <a:ext cx="2244248" cy="72008"/>
          </a:xfrm>
          <a:prstGeom prst="rect">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42" name="Стрелка вниз 41"/>
          <p:cNvSpPr/>
          <p:nvPr/>
        </p:nvSpPr>
        <p:spPr>
          <a:xfrm>
            <a:off x="6438376" y="5013176"/>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43" name="Стрелка вниз 42"/>
          <p:cNvSpPr/>
          <p:nvPr/>
        </p:nvSpPr>
        <p:spPr>
          <a:xfrm>
            <a:off x="8533304" y="5013176"/>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44" name="Стрелка вниз 43"/>
          <p:cNvSpPr/>
          <p:nvPr/>
        </p:nvSpPr>
        <p:spPr>
          <a:xfrm>
            <a:off x="7484467" y="4698352"/>
            <a:ext cx="288032" cy="216024"/>
          </a:xfrm>
          <a:prstGeom prst="downArrow">
            <a:avLst>
              <a:gd name="adj1" fmla="val 50000"/>
              <a:gd name="adj2" fmla="val 81808"/>
            </a:avLst>
          </a:prstGeom>
          <a:solidFill>
            <a:srgbClr val="660033"/>
          </a:solidFill>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31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272480" y="1202849"/>
            <a:ext cx="4320480" cy="5610527"/>
          </a:xfrm>
          <a:prstGeom prst="rect">
            <a:avLst/>
          </a:prstGeom>
          <a:solidFill>
            <a:srgbClr val="660033">
              <a:alpha val="80000"/>
            </a:srgb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77" y="1412776"/>
            <a:ext cx="3980767" cy="5196016"/>
          </a:xfrm>
          <a:prstGeom prst="rect">
            <a:avLst/>
          </a:prstGeom>
        </p:spPr>
      </p:pic>
      <p:sp>
        <p:nvSpPr>
          <p:cNvPr id="5" name="TextBox 4"/>
          <p:cNvSpPr txBox="1"/>
          <p:nvPr/>
        </p:nvSpPr>
        <p:spPr>
          <a:xfrm>
            <a:off x="0" y="620688"/>
            <a:ext cx="9880545" cy="707886"/>
          </a:xfrm>
          <a:prstGeom prst="rect">
            <a:avLst/>
          </a:prstGeom>
          <a:noFill/>
        </p:spPr>
        <p:txBody>
          <a:bodyPr wrap="square" rtlCol="0">
            <a:spAutoFit/>
          </a:bodyPr>
          <a:lstStyle/>
          <a:p>
            <a:pPr algn="ctr"/>
            <a:r>
              <a:rPr lang="tr-TR" sz="4000" b="1" dirty="0">
                <a:solidFill>
                  <a:srgbClr val="002060"/>
                </a:solidFill>
                <a:latin typeface="Cambria" panose="02040503050406030204" pitchFamily="18" charset="0"/>
              </a:rPr>
              <a:t>IRO </a:t>
            </a:r>
            <a:r>
              <a:rPr lang="tr-TR" sz="4000" b="1" dirty="0" smtClean="0">
                <a:solidFill>
                  <a:srgbClr val="002060"/>
                </a:solidFill>
                <a:latin typeface="Cambria" panose="02040503050406030204" pitchFamily="18" charset="0"/>
              </a:rPr>
              <a:t>web sitesi</a:t>
            </a:r>
            <a:endParaRPr lang="en-US" sz="4000" b="1" dirty="0">
              <a:solidFill>
                <a:srgbClr val="002060"/>
              </a:solidFill>
              <a:latin typeface="Cambria" panose="02040503050406030204" pitchFamily="18" charset="0"/>
            </a:endParaRPr>
          </a:p>
        </p:txBody>
      </p:sp>
      <p:sp>
        <p:nvSpPr>
          <p:cNvPr id="6" name="TextBox 5"/>
          <p:cNvSpPr txBox="1"/>
          <p:nvPr/>
        </p:nvSpPr>
        <p:spPr>
          <a:xfrm>
            <a:off x="4796984" y="1764099"/>
            <a:ext cx="4758529" cy="4093428"/>
          </a:xfrm>
          <a:prstGeom prst="rect">
            <a:avLst/>
          </a:prstGeom>
          <a:noFill/>
        </p:spPr>
        <p:txBody>
          <a:bodyPr wrap="square" rtlCol="0">
            <a:spAutoFit/>
          </a:bodyPr>
          <a:lstStyle/>
          <a:p>
            <a:endParaRPr lang="tr-TR" sz="2000" dirty="0">
              <a:solidFill>
                <a:srgbClr val="002060"/>
              </a:solidFill>
              <a:latin typeface="Cambria" panose="02040503050406030204" pitchFamily="18" charset="0"/>
            </a:endParaRPr>
          </a:p>
          <a:p>
            <a:pPr marL="285750" indent="-285750">
              <a:buFont typeface="Wingdings" panose="05000000000000000000" pitchFamily="2" charset="2"/>
              <a:buChar char="v"/>
            </a:pPr>
            <a:r>
              <a:rPr lang="tr-TR" sz="2000" dirty="0">
                <a:solidFill>
                  <a:srgbClr val="002060"/>
                </a:solidFill>
                <a:latin typeface="Cambria" panose="02040503050406030204" pitchFamily="18" charset="0"/>
              </a:rPr>
              <a:t>Bilgiler fakultelerden, websitemizden,  toplanmıştır. </a:t>
            </a:r>
          </a:p>
          <a:p>
            <a:pPr marL="285750" indent="-285750">
              <a:buFont typeface="Wingdings" panose="05000000000000000000" pitchFamily="2" charset="2"/>
              <a:buChar char="v"/>
            </a:pPr>
            <a:endParaRPr lang="tr-TR" sz="2000" dirty="0">
              <a:solidFill>
                <a:srgbClr val="002060"/>
              </a:solidFill>
              <a:latin typeface="Cambria" panose="02040503050406030204" pitchFamily="18" charset="0"/>
            </a:endParaRPr>
          </a:p>
          <a:p>
            <a:pPr marL="285750" indent="-285750">
              <a:buFont typeface="Wingdings" panose="05000000000000000000" pitchFamily="2" charset="2"/>
              <a:buChar char="v"/>
            </a:pPr>
            <a:r>
              <a:rPr lang="tr-TR" sz="2000" dirty="0">
                <a:solidFill>
                  <a:srgbClr val="002060"/>
                </a:solidFill>
                <a:latin typeface="Cambria" panose="02040503050406030204" pitchFamily="18" charset="0"/>
              </a:rPr>
              <a:t>Websitemiz için her sayfasına </a:t>
            </a:r>
            <a:r>
              <a:rPr lang="tr-TR" sz="2000">
                <a:solidFill>
                  <a:srgbClr val="002060"/>
                </a:solidFill>
                <a:latin typeface="Cambria" panose="02040503050406030204" pitchFamily="18" charset="0"/>
              </a:rPr>
              <a:t>koyulacak </a:t>
            </a:r>
            <a:r>
              <a:rPr lang="tr-TR" sz="2000" smtClean="0">
                <a:solidFill>
                  <a:srgbClr val="002060"/>
                </a:solidFill>
                <a:latin typeface="Cambria" panose="02040503050406030204" pitchFamily="18" charset="0"/>
              </a:rPr>
              <a:t>bilgiler </a:t>
            </a:r>
            <a:r>
              <a:rPr lang="tr-TR" sz="2000" dirty="0">
                <a:solidFill>
                  <a:srgbClr val="002060"/>
                </a:solidFill>
                <a:latin typeface="Cambria" panose="02040503050406030204" pitchFamily="18" charset="0"/>
              </a:rPr>
              <a:t>türkçeden, kırgızcadan ve rusçadan inglizceye </a:t>
            </a:r>
            <a:r>
              <a:rPr lang="tr-TR" sz="2000">
                <a:solidFill>
                  <a:srgbClr val="002060"/>
                </a:solidFill>
                <a:latin typeface="Cambria" panose="02040503050406030204" pitchFamily="18" charset="0"/>
              </a:rPr>
              <a:t>çeviri </a:t>
            </a:r>
            <a:r>
              <a:rPr lang="tr-TR" sz="2000" smtClean="0">
                <a:solidFill>
                  <a:srgbClr val="002060"/>
                </a:solidFill>
                <a:latin typeface="Cambria" panose="02040503050406030204" pitchFamily="18" charset="0"/>
              </a:rPr>
              <a:t>yapılmıştır.</a:t>
            </a:r>
            <a:endParaRPr lang="tr-TR" sz="2000" dirty="0">
              <a:solidFill>
                <a:srgbClr val="002060"/>
              </a:solidFill>
              <a:latin typeface="Cambria" panose="02040503050406030204" pitchFamily="18" charset="0"/>
            </a:endParaRPr>
          </a:p>
          <a:p>
            <a:pPr marL="285750" indent="-285750">
              <a:buFont typeface="Wingdings" panose="05000000000000000000" pitchFamily="2" charset="2"/>
              <a:buChar char="v"/>
            </a:pPr>
            <a:endParaRPr lang="tr-TR" sz="2000" dirty="0">
              <a:solidFill>
                <a:srgbClr val="002060"/>
              </a:solidFill>
              <a:latin typeface="Cambria" panose="02040503050406030204" pitchFamily="18" charset="0"/>
            </a:endParaRPr>
          </a:p>
          <a:p>
            <a:pPr marL="285750" indent="-285750">
              <a:buFont typeface="Wingdings" panose="05000000000000000000" pitchFamily="2" charset="2"/>
              <a:buChar char="v"/>
            </a:pPr>
            <a:r>
              <a:rPr lang="tr-TR" sz="2000" dirty="0">
                <a:solidFill>
                  <a:srgbClr val="002060"/>
                </a:solidFill>
                <a:latin typeface="Cambria" panose="02040503050406030204" pitchFamily="18" charset="0"/>
              </a:rPr>
              <a:t>Bilgiler çoğunlukla yabancı </a:t>
            </a:r>
            <a:r>
              <a:rPr lang="tr-TR" sz="2000" dirty="0" smtClean="0">
                <a:solidFill>
                  <a:srgbClr val="002060"/>
                </a:solidFill>
                <a:latin typeface="Cambria" panose="02040503050406030204" pitchFamily="18" charset="0"/>
              </a:rPr>
              <a:t>öğrencilere, araştırmacılara, kurum ve kuruluşlara  </a:t>
            </a:r>
            <a:r>
              <a:rPr lang="tr-TR" sz="2000" dirty="0">
                <a:solidFill>
                  <a:srgbClr val="002060"/>
                </a:solidFill>
                <a:latin typeface="Cambria" panose="02040503050406030204" pitchFamily="18" charset="0"/>
              </a:rPr>
              <a:t>yönelik hazırlanmıştır.</a:t>
            </a:r>
          </a:p>
          <a:p>
            <a:endParaRPr lang="tr-TR" sz="20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68292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295319" y="2011309"/>
            <a:ext cx="3415377" cy="3483454"/>
          </a:xfrm>
          <a:prstGeom prst="rect">
            <a:avLst/>
          </a:prstGeom>
          <a:noFill/>
        </p:spPr>
        <p:txBody>
          <a:bodyPr wrap="square" rtlCol="0">
            <a:spAutoFit/>
          </a:bodyPr>
          <a:lstStyle/>
          <a:p>
            <a:pPr algn="ctr">
              <a:lnSpc>
                <a:spcPct val="150000"/>
              </a:lnSpc>
              <a:spcAft>
                <a:spcPts val="600"/>
              </a:spcAft>
            </a:pPr>
            <a:r>
              <a:rPr lang="tr-TR" sz="2500" b="1" dirty="0" smtClean="0">
                <a:solidFill>
                  <a:srgbClr val="002060"/>
                </a:solidFill>
                <a:latin typeface="Cambria" panose="02040503050406030204" pitchFamily="18" charset="0"/>
              </a:rPr>
              <a:t>IRO ofisimizin FACEBOOK sayfasında şuan 500 takipçi vardır.   Burda haberler her gün güncellenmekte.</a:t>
            </a:r>
          </a:p>
        </p:txBody>
      </p:sp>
      <p:sp>
        <p:nvSpPr>
          <p:cNvPr id="8" name="Прямоугольник 7"/>
          <p:cNvSpPr/>
          <p:nvPr/>
        </p:nvSpPr>
        <p:spPr>
          <a:xfrm>
            <a:off x="87988" y="836712"/>
            <a:ext cx="6270395" cy="5904656"/>
          </a:xfrm>
          <a:prstGeom prst="rect">
            <a:avLst/>
          </a:prstGeom>
          <a:solidFill>
            <a:srgbClr val="660033">
              <a:alpha val="80000"/>
            </a:srgb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Users\usr-ktmu\Desktop\FB I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15" y="940252"/>
            <a:ext cx="608453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0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472" y="5797713"/>
            <a:ext cx="9577064" cy="1015663"/>
          </a:xfrm>
          <a:prstGeom prst="rect">
            <a:avLst/>
          </a:prstGeom>
        </p:spPr>
        <p:txBody>
          <a:bodyPr wrap="square">
            <a:spAutoFit/>
          </a:bodyPr>
          <a:lstStyle/>
          <a:p>
            <a:pPr algn="ctr"/>
            <a:r>
              <a:rPr lang="en-US" sz="2000" b="1" dirty="0" smtClean="0">
                <a:solidFill>
                  <a:srgbClr val="002060"/>
                </a:solidFill>
                <a:latin typeface="Times New Roman" pitchFamily="18" charset="0"/>
                <a:cs typeface="Times New Roman" pitchFamily="18" charset="0"/>
              </a:rPr>
              <a:t>6-10 EYLÜL 2014 </a:t>
            </a:r>
            <a:r>
              <a:rPr lang="tr-TR" sz="2000" b="1" dirty="0" smtClean="0">
                <a:solidFill>
                  <a:srgbClr val="002060"/>
                </a:solidFill>
                <a:latin typeface="Times New Roman" pitchFamily="18" charset="0"/>
                <a:cs typeface="Times New Roman" pitchFamily="18" charset="0"/>
              </a:rPr>
              <a:t> TARİHLERİ ARASINDA </a:t>
            </a:r>
            <a:r>
              <a:rPr lang="en-US" sz="2000" b="1" dirty="0" smtClean="0">
                <a:solidFill>
                  <a:srgbClr val="002060"/>
                </a:solidFill>
                <a:latin typeface="Times New Roman" pitchFamily="18" charset="0"/>
                <a:cs typeface="Times New Roman" pitchFamily="18" charset="0"/>
              </a:rPr>
              <a:t>ULUSLARARASI GÖÇEBE OYUNLARINA MANAS UNİVERSİTESİ TARAFINDAN DESTEK</a:t>
            </a:r>
            <a:r>
              <a:rPr lang="tr-TR" sz="2000" b="1" dirty="0" smtClean="0">
                <a:solidFill>
                  <a:srgbClr val="002060"/>
                </a:solidFill>
                <a:latin typeface="Times New Roman" pitchFamily="18" charset="0"/>
                <a:cs typeface="Times New Roman" pitchFamily="18" charset="0"/>
              </a:rPr>
              <a:t> VE KATILIM </a:t>
            </a:r>
            <a:r>
              <a:rPr lang="en-US" sz="2000" b="1" dirty="0" smtClean="0">
                <a:solidFill>
                  <a:srgbClr val="002060"/>
                </a:solidFill>
                <a:latin typeface="Times New Roman" pitchFamily="18" charset="0"/>
                <a:cs typeface="Times New Roman" pitchFamily="18" charset="0"/>
              </a:rPr>
              <a:t>SAĞLANMIŞTIR.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636764" y="2888460"/>
            <a:ext cx="4680520" cy="2866818"/>
          </a:xfrm>
          <a:prstGeom prst="rect">
            <a:avLst/>
          </a:prstGeom>
        </p:spPr>
      </p:pic>
      <p:pic>
        <p:nvPicPr>
          <p:cNvPr id="9"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20" y="778352"/>
            <a:ext cx="4558459" cy="2792056"/>
          </a:xfrm>
          <a:prstGeom prst="rect">
            <a:avLst/>
          </a:prstGeom>
        </p:spPr>
      </p:pic>
      <p:pic>
        <p:nvPicPr>
          <p:cNvPr id="10"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244789" y="824594"/>
            <a:ext cx="4524503" cy="2771258"/>
          </a:xfrm>
          <a:prstGeom prst="rect">
            <a:avLst/>
          </a:prstGeom>
        </p:spPr>
      </p:pic>
    </p:spTree>
    <p:extLst>
      <p:ext uri="{BB962C8B-B14F-4D97-AF65-F5344CB8AC3E}">
        <p14:creationId xmlns:p14="http://schemas.microsoft.com/office/powerpoint/2010/main" val="331387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785450"/>
            <a:ext cx="7429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00472" y="5589240"/>
            <a:ext cx="9577064" cy="830997"/>
          </a:xfrm>
          <a:prstGeom prst="rect">
            <a:avLst/>
          </a:prstGeom>
        </p:spPr>
        <p:txBody>
          <a:bodyPr wrap="square">
            <a:spAutoFit/>
          </a:bodyPr>
          <a:lstStyle/>
          <a:p>
            <a:pPr algn="ctr"/>
            <a:r>
              <a:rPr lang="en-US" sz="2400" b="1" dirty="0" smtClean="0">
                <a:solidFill>
                  <a:srgbClr val="002060"/>
                </a:solidFill>
                <a:latin typeface="Times New Roman" pitchFamily="18" charset="0"/>
                <a:cs typeface="Times New Roman" pitchFamily="18" charset="0"/>
              </a:rPr>
              <a:t>10 EKİM 2014 TARİHİNDE T.C. H</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T</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T ÜN</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VERS</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TES</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 REKTÖRÜ ÜN</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VERS</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TEM</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Z</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 Z</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YARET ETT</a:t>
            </a:r>
            <a:r>
              <a:rPr lang="tr-TR" sz="2400" b="1" dirty="0" smtClean="0">
                <a:solidFill>
                  <a:srgbClr val="002060"/>
                </a:solidFill>
                <a:latin typeface="Times New Roman" pitchFamily="18" charset="0"/>
                <a:cs typeface="Times New Roman" pitchFamily="18" charset="0"/>
              </a:rPr>
              <a:t>İ</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2128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7523" y="5417348"/>
            <a:ext cx="9577064" cy="1107996"/>
          </a:xfrm>
          <a:prstGeom prst="rect">
            <a:avLst/>
          </a:prstGeom>
        </p:spPr>
        <p:txBody>
          <a:bodyPr wrap="square">
            <a:spAutoFit/>
          </a:bodyPr>
          <a:lstStyle/>
          <a:p>
            <a:pPr algn="ctr"/>
            <a:r>
              <a:rPr lang="en-US" sz="2200" b="1" dirty="0" smtClean="0">
                <a:solidFill>
                  <a:srgbClr val="002060"/>
                </a:solidFill>
                <a:latin typeface="Times New Roman" pitchFamily="18" charset="0"/>
                <a:cs typeface="Times New Roman" pitchFamily="18" charset="0"/>
              </a:rPr>
              <a:t>14 EKİM 2014</a:t>
            </a:r>
            <a:r>
              <a:rPr lang="tr-TR" sz="2200" b="1" dirty="0" smtClean="0">
                <a:solidFill>
                  <a:srgbClr val="002060"/>
                </a:solidFill>
                <a:latin typeface="Times New Roman" pitchFamily="18" charset="0"/>
                <a:cs typeface="Times New Roman" pitchFamily="18" charset="0"/>
              </a:rPr>
              <a:t> TARİHİNDE </a:t>
            </a:r>
            <a:r>
              <a:rPr lang="en-US" sz="2200" b="1" dirty="0" smtClean="0">
                <a:solidFill>
                  <a:srgbClr val="002060"/>
                </a:solidFill>
                <a:latin typeface="Times New Roman" pitchFamily="18" charset="0"/>
                <a:cs typeface="Times New Roman" pitchFamily="18" charset="0"/>
              </a:rPr>
              <a:t>ARDAHAN ÜNİVERSİTESİNDE</a:t>
            </a:r>
            <a:endParaRPr lang="tr-TR" sz="2200" b="1" dirty="0" smtClean="0">
              <a:solidFill>
                <a:srgbClr val="002060"/>
              </a:solidFill>
              <a:latin typeface="Times New Roman" pitchFamily="18" charset="0"/>
              <a:cs typeface="Times New Roman" pitchFamily="18" charset="0"/>
            </a:endParaRPr>
          </a:p>
          <a:p>
            <a:pPr algn="ctr"/>
            <a:r>
              <a:rPr lang="en-US" sz="2200" b="1" dirty="0" smtClean="0">
                <a:solidFill>
                  <a:srgbClr val="002060"/>
                </a:solidFill>
                <a:latin typeface="Times New Roman" pitchFamily="18" charset="0"/>
                <a:cs typeface="Times New Roman" pitchFamily="18" charset="0"/>
              </a:rPr>
              <a:t>“I. ULUSLARARASI TEHLİKE ALTINDAKİ DİLLER KONFERANSI</a:t>
            </a:r>
            <a:r>
              <a:rPr lang="tr-TR" sz="2200" b="1" dirty="0" smtClean="0">
                <a:solidFill>
                  <a:srgbClr val="002060"/>
                </a:solidFill>
                <a:latin typeface="Times New Roman" pitchFamily="18" charset="0"/>
                <a:cs typeface="Times New Roman" pitchFamily="18" charset="0"/>
              </a:rPr>
              <a:t>’</a:t>
            </a:r>
            <a:r>
              <a:rPr lang="en-US" sz="2200" b="1" dirty="0" smtClean="0">
                <a:solidFill>
                  <a:srgbClr val="002060"/>
                </a:solidFill>
                <a:latin typeface="Times New Roman" pitchFamily="18" charset="0"/>
                <a:cs typeface="Times New Roman" pitchFamily="18" charset="0"/>
              </a:rPr>
              <a:t>NA ÜNİVERSİTEMİZDEN HEYET KATILMIŞTIR.</a:t>
            </a:r>
          </a:p>
        </p:txBody>
      </p:sp>
      <p:pic>
        <p:nvPicPr>
          <p:cNvPr id="6" name="Picture 2" descr="C:\Users\Iro\Desktop\Безымянны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043" y="810861"/>
            <a:ext cx="7264024" cy="444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8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98924" y="4149080"/>
            <a:ext cx="9577064" cy="2123658"/>
          </a:xfrm>
          <a:prstGeom prst="rect">
            <a:avLst/>
          </a:prstGeom>
        </p:spPr>
        <p:txBody>
          <a:bodyPr wrap="square">
            <a:spAutoFit/>
          </a:bodyPr>
          <a:lstStyle/>
          <a:p>
            <a:pPr algn="ctr"/>
            <a:r>
              <a:rPr lang="tr-TR" sz="2200" b="1" dirty="0" smtClean="0">
                <a:solidFill>
                  <a:srgbClr val="002060"/>
                </a:solidFill>
                <a:latin typeface="Times New Roman" pitchFamily="18" charset="0"/>
                <a:cs typeface="Times New Roman" pitchFamily="18" charset="0"/>
              </a:rPr>
              <a:t>16 - </a:t>
            </a:r>
            <a:r>
              <a:rPr lang="en-US" sz="2200" b="1" dirty="0" smtClean="0">
                <a:solidFill>
                  <a:srgbClr val="002060"/>
                </a:solidFill>
                <a:latin typeface="Times New Roman" pitchFamily="18" charset="0"/>
                <a:cs typeface="Times New Roman" pitchFamily="18" charset="0"/>
              </a:rPr>
              <a:t>17 EKİM 2014</a:t>
            </a:r>
            <a:r>
              <a:rPr lang="tr-TR" sz="2200" b="1" dirty="0" smtClean="0">
                <a:solidFill>
                  <a:srgbClr val="002060"/>
                </a:solidFill>
                <a:latin typeface="Times New Roman" pitchFamily="18" charset="0"/>
                <a:cs typeface="Times New Roman" pitchFamily="18" charset="0"/>
              </a:rPr>
              <a:t> TARİHLERİ ARASINDA T.C. ATATÜRK ÜNİVERSİTESİNİN EVSAHİPLİĞİNDE TÜRK DİLİ KONUŞAN İŞBİRLİĞİ KONSEYİ (TÜRK KENEŞİ) BÜNYASİNDE FAALİYET GÖSTEREN TÜRK ÜNİVERSİTELER BİRLİĞİNİN I. GENEL KURULUNA  ÜNİVERSİTEMİZ REKTÖRÜ PROF. DR. SEBAHATTİN BALCI KATILMIŞTIR.</a:t>
            </a:r>
            <a:endParaRPr lang="en-US" sz="2200" b="1" dirty="0" smtClean="0">
              <a:solidFill>
                <a:srgbClr val="002060"/>
              </a:solidFill>
              <a:latin typeface="Times New Roman" pitchFamily="18" charset="0"/>
              <a:cs typeface="Times New Roman" pitchFamily="18" charset="0"/>
            </a:endParaRPr>
          </a:p>
        </p:txBody>
      </p:sp>
      <p:pic>
        <p:nvPicPr>
          <p:cNvPr id="4099" name="Picture 3" descr="C:\Users\usr-ktmu\Desktop\tdug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2" y="935726"/>
            <a:ext cx="4369472" cy="28795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r-ktmu\Desktop\tdugb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994" y="918007"/>
            <a:ext cx="5204205" cy="289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304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823</Words>
  <Application>Microsoft Office PowerPoint</Application>
  <PresentationFormat>Лист A4 (210x297 мм)</PresentationFormat>
  <Paragraphs>94</Paragraphs>
  <Slides>28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28</vt:i4>
      </vt:variant>
    </vt:vector>
  </HeadingPairs>
  <TitlesOfParts>
    <vt:vector size="30" baseType="lpstr">
      <vt:lpstr>Тема Office</vt:lpstr>
      <vt:lpstr>1_Тема Office</vt:lpstr>
      <vt:lpstr>Презентация PowerPoint</vt:lpstr>
      <vt:lpstr>KURULUŞ AMACI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07 EKİM 2014 TARİHİNDE DAAD TANITIM VE BIİGİLENDİRME SEMİNERİ DÜZENLENDİ.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usr-ktmu</dc:creator>
  <cp:lastModifiedBy>usr-ktmu</cp:lastModifiedBy>
  <cp:revision>19</cp:revision>
  <dcterms:created xsi:type="dcterms:W3CDTF">2015-01-23T07:34:54Z</dcterms:created>
  <dcterms:modified xsi:type="dcterms:W3CDTF">2015-01-23T10:35:12Z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1140835</vt:lpwstr>
  </property>
  <property fmtid="{D5CDD505-2E9C-101B-9397-08002B2CF9AE}" name="NXPowerLiteSettings" pid="3">
    <vt:lpwstr>F7000400038000</vt:lpwstr>
  </property>
  <property fmtid="{D5CDD505-2E9C-101B-9397-08002B2CF9AE}" name="NXPowerLiteVersion" pid="4">
    <vt:lpwstr>D6.2.12</vt:lpwstr>
  </property>
</Properties>
</file>